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slides/slide58.xml" ContentType="application/vnd.openxmlformats-officedocument.presentationml.slide+xml"/>
  <Override PartName="/ppt/notesSlides/notesSlide2.xml" ContentType="application/vnd.openxmlformats-officedocument.presentationml.notesSlide+xml"/>
  <Override PartName="/customXml/itemProps1.xml" ContentType="application/vnd.openxmlformats-officedocument.customXmlProperties+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commentAuthors.xml" ContentType="application/vnd.openxmlformats-officedocument.presentationml.commentAuthors+xml"/>
  <Override PartName="/ppt/notesSlides/notesSlide7.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slides/slide59.xml" ContentType="application/vnd.openxmlformats-officedocument.presentationml.slide+xml"/>
  <Override PartName="/ppt/slides/slide68.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s/slide57.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slides/slide64.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customXml/itemProps3.xml" ContentType="application/vnd.openxmlformats-officedocument.customXml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Default Extension="svg" ContentType="image/svg+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48" r:id="rId4"/>
  </p:sldMasterIdLst>
  <p:notesMasterIdLst>
    <p:notesMasterId r:id="rId73"/>
  </p:notesMasterIdLst>
  <p:handoutMasterIdLst>
    <p:handoutMasterId r:id="rId74"/>
  </p:handoutMasterIdLst>
  <p:sldIdLst>
    <p:sldId id="289" r:id="rId5"/>
    <p:sldId id="280" r:id="rId6"/>
    <p:sldId id="281" r:id="rId7"/>
    <p:sldId id="291" r:id="rId8"/>
    <p:sldId id="273" r:id="rId9"/>
    <p:sldId id="297" r:id="rId10"/>
    <p:sldId id="296" r:id="rId11"/>
    <p:sldId id="298" r:id="rId12"/>
    <p:sldId id="299" r:id="rId13"/>
    <p:sldId id="300" r:id="rId14"/>
    <p:sldId id="301" r:id="rId15"/>
    <p:sldId id="302" r:id="rId16"/>
    <p:sldId id="303" r:id="rId17"/>
    <p:sldId id="304" r:id="rId18"/>
    <p:sldId id="305" r:id="rId19"/>
    <p:sldId id="306" r:id="rId20"/>
    <p:sldId id="307" r:id="rId21"/>
    <p:sldId id="311" r:id="rId22"/>
    <p:sldId id="312" r:id="rId23"/>
    <p:sldId id="313" r:id="rId24"/>
    <p:sldId id="314" r:id="rId25"/>
    <p:sldId id="315" r:id="rId26"/>
    <p:sldId id="316" r:id="rId27"/>
    <p:sldId id="317" r:id="rId28"/>
    <p:sldId id="318" r:id="rId29"/>
    <p:sldId id="319" r:id="rId30"/>
    <p:sldId id="320" r:id="rId31"/>
    <p:sldId id="321" r:id="rId32"/>
    <p:sldId id="322" r:id="rId33"/>
    <p:sldId id="323" r:id="rId34"/>
    <p:sldId id="325" r:id="rId35"/>
    <p:sldId id="324" r:id="rId36"/>
    <p:sldId id="326" r:id="rId37"/>
    <p:sldId id="327" r:id="rId38"/>
    <p:sldId id="328" r:id="rId39"/>
    <p:sldId id="294" r:id="rId40"/>
    <p:sldId id="329" r:id="rId41"/>
    <p:sldId id="330" r:id="rId42"/>
    <p:sldId id="331" r:id="rId43"/>
    <p:sldId id="332" r:id="rId44"/>
    <p:sldId id="334" r:id="rId45"/>
    <p:sldId id="335" r:id="rId46"/>
    <p:sldId id="336" r:id="rId47"/>
    <p:sldId id="337" r:id="rId48"/>
    <p:sldId id="338" r:id="rId49"/>
    <p:sldId id="339" r:id="rId50"/>
    <p:sldId id="340" r:id="rId51"/>
    <p:sldId id="341" r:id="rId52"/>
    <p:sldId id="342" r:id="rId53"/>
    <p:sldId id="343" r:id="rId54"/>
    <p:sldId id="345" r:id="rId55"/>
    <p:sldId id="346" r:id="rId56"/>
    <p:sldId id="347" r:id="rId57"/>
    <p:sldId id="348" r:id="rId58"/>
    <p:sldId id="349" r:id="rId59"/>
    <p:sldId id="350" r:id="rId60"/>
    <p:sldId id="351" r:id="rId61"/>
    <p:sldId id="352" r:id="rId62"/>
    <p:sldId id="353" r:id="rId63"/>
    <p:sldId id="354" r:id="rId64"/>
    <p:sldId id="355" r:id="rId65"/>
    <p:sldId id="356" r:id="rId66"/>
    <p:sldId id="357" r:id="rId67"/>
    <p:sldId id="359" r:id="rId68"/>
    <p:sldId id="358" r:id="rId69"/>
    <p:sldId id="360" r:id="rId70"/>
    <p:sldId id="361" r:id="rId71"/>
    <p:sldId id="288"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2" pos="3840" userDrawn="1">
          <p15:clr>
            <a:srgbClr val="A4A3A4"/>
          </p15:clr>
        </p15:guide>
        <p15:guide id="13" orient="horz" pos="2160" userDrawn="1">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0090A2"/>
    <a:srgbClr val="404040"/>
  </p:clrMru>
  <p:extLst>
    <p:ext uri="{E76CE94A-603C-4142-B9EB-6D1370010A27}">
      <p14:discardImageEditData xmlns="" xmlns:p14="http://schemas.microsoft.com/office/powerpoint/2010/main" val="1"/>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70"/>
  </p:normalViewPr>
  <p:slideViewPr>
    <p:cSldViewPr snapToGrid="0">
      <p:cViewPr varScale="1">
        <p:scale>
          <a:sx n="57" d="100"/>
          <a:sy n="57" d="100"/>
        </p:scale>
        <p:origin x="-756" y="-90"/>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handoutMaster" Target="handoutMasters/handoutMaster1.xml"/><Relationship Id="rId79"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notesMaster" Target="notesMasters/notesMaster1.xml"/><Relationship Id="rId78"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B3D6640C-F6A0-4351-856B-14836F234E6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FC280B7B-2795-4857-B84E-9C600536AE0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B120AE1-5DBC-4417-A73B-5F29B67C532C}" type="datetimeFigureOut">
              <a:rPr lang="en-US" smtClean="0"/>
              <a:pPr/>
              <a:t>9/23/2021</a:t>
            </a:fld>
            <a:endParaRPr lang="en-US" dirty="0"/>
          </a:p>
        </p:txBody>
      </p:sp>
      <p:sp>
        <p:nvSpPr>
          <p:cNvPr id="4" name="Footer Placeholder 3">
            <a:extLst>
              <a:ext uri="{FF2B5EF4-FFF2-40B4-BE49-F238E27FC236}">
                <a16:creationId xmlns="" xmlns:a16="http://schemas.microsoft.com/office/drawing/2014/main" id="{96C3ACD6-6E00-4BE1-A684-34A6BD202E3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BA7F20A5-CEF2-4B11-A0A4-0F4BC0BD647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C822411-A9A9-4A09-A341-69C657AB42A1}" type="slidenum">
              <a:rPr lang="en-US" smtClean="0"/>
              <a:pPr/>
              <a:t>‹#›</a:t>
            </a:fld>
            <a:endParaRPr lang="en-US" dirty="0"/>
          </a:p>
        </p:txBody>
      </p:sp>
    </p:spTree>
    <p:extLst>
      <p:ext uri="{BB962C8B-B14F-4D97-AF65-F5344CB8AC3E}">
        <p14:creationId xmlns="" xmlns:p14="http://schemas.microsoft.com/office/powerpoint/2010/main" val="655888854"/>
      </p:ext>
    </p:extLst>
  </p:cSld>
  <p:clrMap bg1="lt1" tx1="dk1" bg2="lt2" tx2="dk2" accent1="accent1" accent2="accent2" accent3="accent3" accent4="accent4" accent5="accent5" accent6="accent6" hlink="hlink" folHlink="folHlink"/>
</p:handoutMaster>
</file>

<file path=ppt/media/image1.png>
</file>

<file path=ppt/media/image19.svg>
</file>

<file path=ppt/media/image2.jpeg>
</file>

<file path=ppt/media/image21.svg>
</file>

<file path=ppt/media/image23.svg>
</file>

<file path=ppt/media/image4.jpeg>
</file>

<file path=ppt/media/image44.png>
</file>

<file path=ppt/media/image68.jpeg>
</file>

<file path=ppt/media/image69.png>
</file>

<file path=ppt/media/image70.png>
</file>

<file path=ppt/media/image7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16A9CD-5E57-4C86-B862-09CA519924BA}" type="datetimeFigureOut">
              <a:rPr lang="en-US" smtClean="0"/>
              <a:pPr/>
              <a:t>9/23/2021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A004F4-F240-48F9-8AE1-486585C7F00D}" type="slidenum">
              <a:rPr lang="en-US" smtClean="0"/>
              <a:pPr/>
              <a:t>‹#›</a:t>
            </a:fld>
            <a:endParaRPr lang="en-US" dirty="0"/>
          </a:p>
        </p:txBody>
      </p:sp>
    </p:spTree>
    <p:extLst>
      <p:ext uri="{BB962C8B-B14F-4D97-AF65-F5344CB8AC3E}">
        <p14:creationId xmlns="" xmlns:p14="http://schemas.microsoft.com/office/powerpoint/2010/main" val="21548810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pPr/>
              <a:t>1</a:t>
            </a:fld>
            <a:endParaRPr lang="en-US" dirty="0"/>
          </a:p>
        </p:txBody>
      </p:sp>
    </p:spTree>
    <p:extLst>
      <p:ext uri="{BB962C8B-B14F-4D97-AF65-F5344CB8AC3E}">
        <p14:creationId xmlns="" xmlns:p14="http://schemas.microsoft.com/office/powerpoint/2010/main" val="3140170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pPr/>
              <a:t>2</a:t>
            </a:fld>
            <a:endParaRPr lang="en-US" dirty="0"/>
          </a:p>
        </p:txBody>
      </p:sp>
    </p:spTree>
    <p:extLst>
      <p:ext uri="{BB962C8B-B14F-4D97-AF65-F5344CB8AC3E}">
        <p14:creationId xmlns="" xmlns:p14="http://schemas.microsoft.com/office/powerpoint/2010/main" val="3762868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pPr/>
              <a:t>3</a:t>
            </a:fld>
            <a:endParaRPr lang="en-US" dirty="0"/>
          </a:p>
        </p:txBody>
      </p:sp>
    </p:spTree>
    <p:extLst>
      <p:ext uri="{BB962C8B-B14F-4D97-AF65-F5344CB8AC3E}">
        <p14:creationId xmlns="" xmlns:p14="http://schemas.microsoft.com/office/powerpoint/2010/main" val="22619396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pPr/>
              <a:t>4</a:t>
            </a:fld>
            <a:endParaRPr lang="en-US" dirty="0"/>
          </a:p>
        </p:txBody>
      </p:sp>
    </p:spTree>
    <p:extLst>
      <p:ext uri="{BB962C8B-B14F-4D97-AF65-F5344CB8AC3E}">
        <p14:creationId xmlns="" xmlns:p14="http://schemas.microsoft.com/office/powerpoint/2010/main" val="18895613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pPr/>
              <a:t>5</a:t>
            </a:fld>
            <a:endParaRPr lang="en-US" dirty="0"/>
          </a:p>
        </p:txBody>
      </p:sp>
    </p:spTree>
    <p:extLst>
      <p:ext uri="{BB962C8B-B14F-4D97-AF65-F5344CB8AC3E}">
        <p14:creationId xmlns="" xmlns:p14="http://schemas.microsoft.com/office/powerpoint/2010/main" val="2744192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pPr/>
              <a:t>36</a:t>
            </a:fld>
            <a:endParaRPr lang="en-US" dirty="0"/>
          </a:p>
        </p:txBody>
      </p:sp>
    </p:spTree>
    <p:extLst>
      <p:ext uri="{BB962C8B-B14F-4D97-AF65-F5344CB8AC3E}">
        <p14:creationId xmlns="" xmlns:p14="http://schemas.microsoft.com/office/powerpoint/2010/main" val="36960437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CA004F4-F240-48F9-8AE1-486585C7F00D}" type="slidenum">
              <a:rPr lang="en-US" smtClean="0"/>
              <a:pPr/>
              <a:t>68</a:t>
            </a:fld>
            <a:endParaRPr lang="en-US" dirty="0"/>
          </a:p>
        </p:txBody>
      </p:sp>
    </p:spTree>
    <p:extLst>
      <p:ext uri="{BB962C8B-B14F-4D97-AF65-F5344CB8AC3E}">
        <p14:creationId xmlns="" xmlns:p14="http://schemas.microsoft.com/office/powerpoint/2010/main" val="22638662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797D165-49B0-44FF-A267-367F5A6EE306}"/>
              </a:ext>
            </a:extLst>
          </p:cNvPr>
          <p:cNvSpPr>
            <a:spLocks noGrp="1"/>
          </p:cNvSpPr>
          <p:nvPr>
            <p:ph type="ctrTitle"/>
          </p:nvPr>
        </p:nvSpPr>
        <p:spPr>
          <a:xfrm>
            <a:off x="1524000" y="2039514"/>
            <a:ext cx="9144000" cy="2128049"/>
          </a:xfrm>
        </p:spPr>
        <p:txBody>
          <a:bodyPr anchor="b"/>
          <a:lstStyle>
            <a:lvl1pPr algn="ctr">
              <a:lnSpc>
                <a:spcPct val="125000"/>
              </a:lnSpc>
              <a:defRPr sz="6000">
                <a:solidFill>
                  <a:schemeClr val="bg1"/>
                </a:solidFill>
              </a:defRPr>
            </a:lvl1pPr>
          </a:lstStyle>
          <a:p>
            <a:r>
              <a:rPr lang="en-US" noProof="0" smtClean="0"/>
              <a:t>Click to edit Master title style</a:t>
            </a:r>
            <a:endParaRPr lang="en-US" noProof="0"/>
          </a:p>
        </p:txBody>
      </p:sp>
      <p:sp>
        <p:nvSpPr>
          <p:cNvPr id="3" name="Subtitle 2">
            <a:extLst>
              <a:ext uri="{FF2B5EF4-FFF2-40B4-BE49-F238E27FC236}">
                <a16:creationId xmlns="" xmlns:a16="http://schemas.microsoft.com/office/drawing/2014/main" id="{56B52800-74D6-4A78-AC9B-8E737A1A3B0D}"/>
              </a:ext>
            </a:extLst>
          </p:cNvPr>
          <p:cNvSpPr>
            <a:spLocks noGrp="1"/>
          </p:cNvSpPr>
          <p:nvPr>
            <p:ph type="subTitle" idx="1"/>
          </p:nvPr>
        </p:nvSpPr>
        <p:spPr>
          <a:xfrm>
            <a:off x="1524000" y="4221162"/>
            <a:ext cx="9144000" cy="882001"/>
          </a:xfrm>
          <a:solidFill>
            <a:schemeClr val="accent2">
              <a:alpha val="90000"/>
            </a:schemeClr>
          </a:solidFill>
        </p:spPr>
        <p:txBody>
          <a:bodyPr anchor="ctr" anchorCtr="0">
            <a:normAutofit/>
          </a:bodyPr>
          <a:lstStyle>
            <a:lvl1pPr marL="0" indent="0" algn="ctr" defTabSz="914400" rtl="0" eaLnBrk="1" latinLnBrk="0" hangingPunct="1">
              <a:lnSpc>
                <a:spcPct val="90000"/>
              </a:lnSpc>
              <a:spcBef>
                <a:spcPts val="1000"/>
              </a:spcBef>
              <a:buFont typeface="Arial" panose="020B0604020202020204" pitchFamily="34" charset="0"/>
              <a:buNone/>
              <a:defRPr lang="en-US" sz="2500" b="1" i="1" kern="1200" spc="65" dirty="0">
                <a:solidFill>
                  <a:schemeClr val="accent1"/>
                </a:solidFill>
                <a:latin typeface="Arial"/>
                <a:ea typeface="+mn-ea"/>
                <a:cs typeface="Aria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a:extLst>
              <a:ext uri="{FF2B5EF4-FFF2-40B4-BE49-F238E27FC236}">
                <a16:creationId xmlns="" xmlns:a16="http://schemas.microsoft.com/office/drawing/2014/main" id="{88B91F7B-C4AF-4FC6-A6BE-657DEF6D5358}"/>
              </a:ext>
            </a:extLst>
          </p:cNvPr>
          <p:cNvSpPr>
            <a:spLocks noGrp="1"/>
          </p:cNvSpPr>
          <p:nvPr>
            <p:ph type="dt" sz="half" idx="10"/>
          </p:nvPr>
        </p:nvSpPr>
        <p:spPr/>
        <p:txBody>
          <a:bodyPr/>
          <a:lstStyle/>
          <a:p>
            <a:fld id="{8DA08ED5-AEFE-4443-9040-726EF6690995}" type="datetime1">
              <a:rPr lang="en-US" smtClean="0"/>
              <a:pPr/>
              <a:t>9/23/2021</a:t>
            </a:fld>
            <a:endParaRPr lang="en-US" dirty="0"/>
          </a:p>
        </p:txBody>
      </p:sp>
      <p:sp>
        <p:nvSpPr>
          <p:cNvPr id="5" name="Footer Placeholder 4">
            <a:extLst>
              <a:ext uri="{FF2B5EF4-FFF2-40B4-BE49-F238E27FC236}">
                <a16:creationId xmlns="" xmlns:a16="http://schemas.microsoft.com/office/drawing/2014/main" id="{5BED32F8-B0C7-4332-B0A5-BC19DD8C4CF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B0030946-D0C7-4F78-94B0-427DAA6D5CB0}"/>
              </a:ext>
            </a:extLst>
          </p:cNvPr>
          <p:cNvSpPr>
            <a:spLocks noGrp="1"/>
          </p:cNvSpPr>
          <p:nvPr>
            <p:ph type="sldNum" sz="quarter" idx="12"/>
          </p:nvPr>
        </p:nvSpPr>
        <p:spPr/>
        <p:txBody>
          <a:bodyPr/>
          <a:lstStyle/>
          <a:p>
            <a:fld id="{82EE24B5-652C-4DB5-B7C3-B5BBEC1280B1}" type="slidenum">
              <a:rPr lang="en-US" smtClean="0"/>
              <a:pPr/>
              <a:t>‹#›</a:t>
            </a:fld>
            <a:endParaRPr lang="en-US" dirty="0"/>
          </a:p>
        </p:txBody>
      </p:sp>
    </p:spTree>
    <p:extLst>
      <p:ext uri="{BB962C8B-B14F-4D97-AF65-F5344CB8AC3E}">
        <p14:creationId xmlns="" xmlns:p14="http://schemas.microsoft.com/office/powerpoint/2010/main" val="21895097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Pictures with captions">
    <p:spTree>
      <p:nvGrpSpPr>
        <p:cNvPr id="1" name=""/>
        <p:cNvGrpSpPr/>
        <p:nvPr/>
      </p:nvGrpSpPr>
      <p:grpSpPr>
        <a:xfrm>
          <a:off x="0" y="0"/>
          <a:ext cx="0" cy="0"/>
          <a:chOff x="0" y="0"/>
          <a:chExt cx="0" cy="0"/>
        </a:xfrm>
      </p:grpSpPr>
      <p:sp>
        <p:nvSpPr>
          <p:cNvPr id="3" name="Picture Placeholder 2">
            <a:extLst>
              <a:ext uri="{FF2B5EF4-FFF2-40B4-BE49-F238E27FC236}">
                <a16:creationId xmlns="" xmlns:a16="http://schemas.microsoft.com/office/drawing/2014/main" id="{8D44B7CE-2038-4CCA-AA8A-D03DE5FD956E}"/>
              </a:ext>
            </a:extLst>
          </p:cNvPr>
          <p:cNvSpPr>
            <a:spLocks noGrp="1"/>
          </p:cNvSpPr>
          <p:nvPr>
            <p:ph type="pic" idx="1"/>
          </p:nvPr>
        </p:nvSpPr>
        <p:spPr>
          <a:xfrm>
            <a:off x="0" y="0"/>
            <a:ext cx="12192000" cy="6857999"/>
          </a:xfrm>
        </p:spPr>
        <p:txBody>
          <a:bodyPr>
            <a:normAutofit/>
          </a:bodyPr>
          <a:lstStyle>
            <a:lvl1pPr marL="0" indent="0" algn="ctr">
              <a:buNone/>
              <a:defRPr sz="2000">
                <a:solidFill>
                  <a:schemeClr val="bg2">
                    <a:lumMod val="20000"/>
                    <a:lumOff val="8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
        <p:nvSpPr>
          <p:cNvPr id="11" name="Oval 10">
            <a:extLst>
              <a:ext uri="{FF2B5EF4-FFF2-40B4-BE49-F238E27FC236}">
                <a16:creationId xmlns="" xmlns:a16="http://schemas.microsoft.com/office/drawing/2014/main" id="{98AB8B54-69CD-4C57-8DBB-02A0E09851DD}"/>
              </a:ext>
            </a:extLst>
          </p:cNvPr>
          <p:cNvSpPr/>
          <p:nvPr userDrawn="1"/>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 xmlns:a16="http://schemas.microsoft.com/office/drawing/2014/main" id="{4690E0AA-5363-4861-AB6B-0E4D34D74B92}"/>
              </a:ext>
            </a:extLst>
          </p:cNvPr>
          <p:cNvSpPr>
            <a:spLocks noGrp="1"/>
          </p:cNvSpPr>
          <p:nvPr>
            <p:ph type="title"/>
          </p:nvPr>
        </p:nvSpPr>
        <p:spPr>
          <a:xfrm>
            <a:off x="839788" y="417362"/>
            <a:ext cx="3932237" cy="1302111"/>
          </a:xfrm>
        </p:spPr>
        <p:txBody>
          <a:bodyPr anchor="t" anchorCtr="0"/>
          <a:lstStyle>
            <a:lvl1pPr>
              <a:defRPr sz="3200"/>
            </a:lvl1pPr>
          </a:lstStyle>
          <a:p>
            <a:r>
              <a:rPr lang="en-US" noProof="0" smtClean="0"/>
              <a:t>Click to edit Master title style</a:t>
            </a:r>
            <a:endParaRPr lang="en-US" noProof="0"/>
          </a:p>
        </p:txBody>
      </p:sp>
      <p:sp>
        <p:nvSpPr>
          <p:cNvPr id="4" name="Text Placeholder 3">
            <a:extLst>
              <a:ext uri="{FF2B5EF4-FFF2-40B4-BE49-F238E27FC236}">
                <a16:creationId xmlns="" xmlns:a16="http://schemas.microsoft.com/office/drawing/2014/main" id="{EA79774D-36EB-4201-B1AC-922DD2E06640}"/>
              </a:ext>
            </a:extLst>
          </p:cNvPr>
          <p:cNvSpPr>
            <a:spLocks noGrp="1"/>
          </p:cNvSpPr>
          <p:nvPr>
            <p:ph type="body" sz="half" idx="2"/>
          </p:nvPr>
        </p:nvSpPr>
        <p:spPr>
          <a:xfrm>
            <a:off x="1552419" y="1887801"/>
            <a:ext cx="4057961" cy="1431234"/>
          </a:xfrm>
        </p:spPr>
        <p:txBody>
          <a:bodyPr>
            <a:normAutofit/>
          </a:bodyPr>
          <a:lstStyle>
            <a:lvl1pPr marL="0" indent="0">
              <a:buNone/>
              <a:defRPr sz="2000">
                <a:solidFill>
                  <a:schemeClr val="bg2">
                    <a:lumMod val="20000"/>
                    <a:lumOff val="8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 xmlns:a16="http://schemas.microsoft.com/office/drawing/2014/main" id="{CAD1E234-1CB2-41A0-B40D-7E7F160CBA11}"/>
              </a:ext>
            </a:extLst>
          </p:cNvPr>
          <p:cNvSpPr>
            <a:spLocks noGrp="1"/>
          </p:cNvSpPr>
          <p:nvPr>
            <p:ph type="dt" sz="half" idx="10"/>
          </p:nvPr>
        </p:nvSpPr>
        <p:spPr/>
        <p:txBody>
          <a:bodyPr/>
          <a:lstStyle/>
          <a:p>
            <a:fld id="{8C6D634D-0427-413D-A0D0-098959D06FEF}" type="datetime1">
              <a:rPr lang="en-US" smtClean="0"/>
              <a:pPr/>
              <a:t>9/23/2021</a:t>
            </a:fld>
            <a:endParaRPr lang="en-US" dirty="0"/>
          </a:p>
        </p:txBody>
      </p:sp>
      <p:sp>
        <p:nvSpPr>
          <p:cNvPr id="6" name="Footer Placeholder 5">
            <a:extLst>
              <a:ext uri="{FF2B5EF4-FFF2-40B4-BE49-F238E27FC236}">
                <a16:creationId xmlns="" xmlns:a16="http://schemas.microsoft.com/office/drawing/2014/main" id="{99FD472E-6334-4051-B4D9-6361A819F7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192384B9-6290-4070-B7D1-A105B27F0CB0}"/>
              </a:ext>
            </a:extLst>
          </p:cNvPr>
          <p:cNvSpPr>
            <a:spLocks noGrp="1"/>
          </p:cNvSpPr>
          <p:nvPr>
            <p:ph type="sldNum" sz="quarter" idx="12"/>
          </p:nvPr>
        </p:nvSpPr>
        <p:spPr/>
        <p:txBody>
          <a:bodyPr/>
          <a:lstStyle/>
          <a:p>
            <a:fld id="{82EE24B5-652C-4DB5-B7C3-B5BBEC1280B1}" type="slidenum">
              <a:rPr lang="en-US" smtClean="0"/>
              <a:pPr/>
              <a:t>‹#›</a:t>
            </a:fld>
            <a:endParaRPr lang="en-US" dirty="0"/>
          </a:p>
        </p:txBody>
      </p:sp>
      <p:sp>
        <p:nvSpPr>
          <p:cNvPr id="12" name="Picture Placeholder 28">
            <a:extLst>
              <a:ext uri="{FF2B5EF4-FFF2-40B4-BE49-F238E27FC236}">
                <a16:creationId xmlns="" xmlns:a16="http://schemas.microsoft.com/office/drawing/2014/main" id="{2EB2F967-97B6-4CA8-B3E7-5FF7CA2BDD8C}"/>
              </a:ext>
            </a:extLst>
          </p:cNvPr>
          <p:cNvSpPr>
            <a:spLocks noGrp="1"/>
          </p:cNvSpPr>
          <p:nvPr>
            <p:ph type="pic" sz="quarter" idx="19"/>
          </p:nvPr>
        </p:nvSpPr>
        <p:spPr>
          <a:xfrm>
            <a:off x="844273" y="1883115"/>
            <a:ext cx="576000" cy="576000"/>
          </a:xfrm>
        </p:spPr>
        <p:txBody>
          <a:bodyPr>
            <a:normAutofit/>
          </a:bodyPr>
          <a:lstStyle>
            <a:lvl1pPr marL="0" indent="0" algn="ctr">
              <a:buNone/>
              <a:defRPr sz="400"/>
            </a:lvl1pPr>
          </a:lstStyle>
          <a:p>
            <a:r>
              <a:rPr lang="en-US" smtClean="0"/>
              <a:t>Click icon to add picture</a:t>
            </a:r>
            <a:endParaRPr lang="en-US" dirty="0"/>
          </a:p>
        </p:txBody>
      </p:sp>
      <p:sp>
        <p:nvSpPr>
          <p:cNvPr id="13" name="Picture Placeholder 28">
            <a:extLst>
              <a:ext uri="{FF2B5EF4-FFF2-40B4-BE49-F238E27FC236}">
                <a16:creationId xmlns="" xmlns:a16="http://schemas.microsoft.com/office/drawing/2014/main" id="{5E78E133-FE09-456A-8463-9EFAC6ADE26B}"/>
              </a:ext>
            </a:extLst>
          </p:cNvPr>
          <p:cNvSpPr>
            <a:spLocks noGrp="1"/>
          </p:cNvSpPr>
          <p:nvPr>
            <p:ph type="pic" sz="quarter" idx="22"/>
          </p:nvPr>
        </p:nvSpPr>
        <p:spPr>
          <a:xfrm>
            <a:off x="844273" y="3573118"/>
            <a:ext cx="576000" cy="576000"/>
          </a:xfrm>
        </p:spPr>
        <p:txBody>
          <a:bodyPr>
            <a:normAutofit/>
          </a:bodyPr>
          <a:lstStyle>
            <a:lvl1pPr marL="0" indent="0" algn="ctr">
              <a:buNone/>
              <a:defRPr sz="400"/>
            </a:lvl1pPr>
          </a:lstStyle>
          <a:p>
            <a:r>
              <a:rPr lang="en-US" smtClean="0"/>
              <a:t>Click icon to add picture</a:t>
            </a:r>
            <a:endParaRPr lang="en-US" dirty="0"/>
          </a:p>
        </p:txBody>
      </p:sp>
      <p:sp>
        <p:nvSpPr>
          <p:cNvPr id="14" name="Text Placeholder 3">
            <a:extLst>
              <a:ext uri="{FF2B5EF4-FFF2-40B4-BE49-F238E27FC236}">
                <a16:creationId xmlns="" xmlns:a16="http://schemas.microsoft.com/office/drawing/2014/main" id="{7F0C3496-EA4B-43E5-9704-968F80A8552C}"/>
              </a:ext>
            </a:extLst>
          </p:cNvPr>
          <p:cNvSpPr>
            <a:spLocks noGrp="1"/>
          </p:cNvSpPr>
          <p:nvPr>
            <p:ph type="body" sz="half" idx="23"/>
          </p:nvPr>
        </p:nvSpPr>
        <p:spPr>
          <a:xfrm>
            <a:off x="1552418" y="3575461"/>
            <a:ext cx="4057961" cy="1431234"/>
          </a:xfrm>
        </p:spPr>
        <p:txBody>
          <a:bodyPr>
            <a:normAutofit/>
          </a:bodyPr>
          <a:lstStyle>
            <a:lvl1pPr marL="0" indent="0">
              <a:buNone/>
              <a:defRPr sz="2000">
                <a:solidFill>
                  <a:schemeClr val="bg2">
                    <a:lumMod val="20000"/>
                    <a:lumOff val="8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5" name="Picture Placeholder 28">
            <a:extLst>
              <a:ext uri="{FF2B5EF4-FFF2-40B4-BE49-F238E27FC236}">
                <a16:creationId xmlns="" xmlns:a16="http://schemas.microsoft.com/office/drawing/2014/main" id="{13414E14-9FEB-40F8-AE6E-319637A8F1CB}"/>
              </a:ext>
            </a:extLst>
          </p:cNvPr>
          <p:cNvSpPr>
            <a:spLocks noGrp="1"/>
          </p:cNvSpPr>
          <p:nvPr>
            <p:ph type="pic" sz="quarter" idx="24"/>
          </p:nvPr>
        </p:nvSpPr>
        <p:spPr>
          <a:xfrm>
            <a:off x="844273" y="5263121"/>
            <a:ext cx="576000" cy="576000"/>
          </a:xfrm>
        </p:spPr>
        <p:txBody>
          <a:bodyPr>
            <a:normAutofit/>
          </a:bodyPr>
          <a:lstStyle>
            <a:lvl1pPr marL="0" indent="0" algn="ctr">
              <a:buNone/>
              <a:defRPr sz="400"/>
            </a:lvl1pPr>
          </a:lstStyle>
          <a:p>
            <a:r>
              <a:rPr lang="en-US" smtClean="0"/>
              <a:t>Click icon to add picture</a:t>
            </a:r>
            <a:endParaRPr lang="en-US" dirty="0"/>
          </a:p>
        </p:txBody>
      </p:sp>
      <p:sp>
        <p:nvSpPr>
          <p:cNvPr id="16" name="Text Placeholder 3">
            <a:extLst>
              <a:ext uri="{FF2B5EF4-FFF2-40B4-BE49-F238E27FC236}">
                <a16:creationId xmlns="" xmlns:a16="http://schemas.microsoft.com/office/drawing/2014/main" id="{8EC97C88-8B4C-4665-845B-95CE8F237779}"/>
              </a:ext>
            </a:extLst>
          </p:cNvPr>
          <p:cNvSpPr>
            <a:spLocks noGrp="1"/>
          </p:cNvSpPr>
          <p:nvPr>
            <p:ph type="body" sz="half" idx="25"/>
          </p:nvPr>
        </p:nvSpPr>
        <p:spPr>
          <a:xfrm>
            <a:off x="1552418" y="5263122"/>
            <a:ext cx="4057961" cy="775728"/>
          </a:xfrm>
        </p:spPr>
        <p:txBody>
          <a:bodyPr>
            <a:normAutofit/>
          </a:bodyPr>
          <a:lstStyle>
            <a:lvl1pPr marL="0" indent="0">
              <a:buNone/>
              <a:defRPr sz="2000">
                <a:solidFill>
                  <a:schemeClr val="bg2">
                    <a:lumMod val="20000"/>
                    <a:lumOff val="8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 xmlns:p14="http://schemas.microsoft.com/office/powerpoint/2010/main" val="1648061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omparison with picture">
    <p:spTree>
      <p:nvGrpSpPr>
        <p:cNvPr id="1" name=""/>
        <p:cNvGrpSpPr/>
        <p:nvPr/>
      </p:nvGrpSpPr>
      <p:grpSpPr>
        <a:xfrm>
          <a:off x="0" y="0"/>
          <a:ext cx="0" cy="0"/>
          <a:chOff x="0" y="0"/>
          <a:chExt cx="0" cy="0"/>
        </a:xfrm>
      </p:grpSpPr>
      <p:sp>
        <p:nvSpPr>
          <p:cNvPr id="14" name="Picture Placeholder 12">
            <a:extLst>
              <a:ext uri="{FF2B5EF4-FFF2-40B4-BE49-F238E27FC236}">
                <a16:creationId xmlns="" xmlns:a16="http://schemas.microsoft.com/office/drawing/2014/main" id="{B74348DE-EC54-4C62-948C-0B2BF9045578}"/>
              </a:ext>
            </a:extLst>
          </p:cNvPr>
          <p:cNvSpPr>
            <a:spLocks noGrp="1"/>
          </p:cNvSpPr>
          <p:nvPr>
            <p:ph type="pic" sz="quarter" idx="13"/>
          </p:nvPr>
        </p:nvSpPr>
        <p:spPr>
          <a:xfrm>
            <a:off x="0" y="3115389"/>
            <a:ext cx="12188825" cy="3742611"/>
          </a:xfrm>
        </p:spPr>
        <p:txBody>
          <a:bodyPr/>
          <a:lstStyle>
            <a:lvl1pPr marL="0" indent="0" algn="ctr">
              <a:buNone/>
              <a:defRPr/>
            </a:lvl1pPr>
          </a:lstStyle>
          <a:p>
            <a:r>
              <a:rPr lang="en-US" smtClean="0"/>
              <a:t>Click icon to add picture</a:t>
            </a:r>
            <a:endParaRPr lang="en-US" dirty="0"/>
          </a:p>
        </p:txBody>
      </p:sp>
      <p:sp>
        <p:nvSpPr>
          <p:cNvPr id="10" name="object 3">
            <a:extLst>
              <a:ext uri="{FF2B5EF4-FFF2-40B4-BE49-F238E27FC236}">
                <a16:creationId xmlns="" xmlns:a16="http://schemas.microsoft.com/office/drawing/2014/main" id="{2A53E879-94A1-4659-9069-ED0D6F03014D}"/>
              </a:ext>
            </a:extLst>
          </p:cNvPr>
          <p:cNvSpPr/>
          <p:nvPr userDrawn="1"/>
        </p:nvSpPr>
        <p:spPr>
          <a:xfrm>
            <a:off x="2400" y="1999821"/>
            <a:ext cx="12189600" cy="1115568"/>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accent2"/>
          </a:solidFill>
        </p:spPr>
        <p:txBody>
          <a:bodyPr wrap="square" lIns="0" tIns="0" rIns="0" bIns="0" rtlCol="0"/>
          <a:lstStyle/>
          <a:p>
            <a:endParaRPr lang="en-US" noProof="0" dirty="0"/>
          </a:p>
        </p:txBody>
      </p:sp>
      <p:sp>
        <p:nvSpPr>
          <p:cNvPr id="2" name="Title 1">
            <a:extLst>
              <a:ext uri="{FF2B5EF4-FFF2-40B4-BE49-F238E27FC236}">
                <a16:creationId xmlns="" xmlns:a16="http://schemas.microsoft.com/office/drawing/2014/main" id="{0EF43C73-1D0F-45F9-A7E4-E9D24EAFDE3D}"/>
              </a:ext>
            </a:extLst>
          </p:cNvPr>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D3B88E76-F6AB-4621-A9A6-20A81C5A3F91}"/>
              </a:ext>
            </a:extLst>
          </p:cNvPr>
          <p:cNvSpPr>
            <a:spLocks noGrp="1"/>
          </p:cNvSpPr>
          <p:nvPr>
            <p:ph type="body" idx="1"/>
          </p:nvPr>
        </p:nvSpPr>
        <p:spPr>
          <a:xfrm>
            <a:off x="839788" y="1985963"/>
            <a:ext cx="5157787"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Click to edit Master text styles</a:t>
            </a:r>
          </a:p>
        </p:txBody>
      </p:sp>
      <p:sp>
        <p:nvSpPr>
          <p:cNvPr id="4" name="Content Placeholder 3">
            <a:extLst>
              <a:ext uri="{FF2B5EF4-FFF2-40B4-BE49-F238E27FC236}">
                <a16:creationId xmlns="" xmlns:a16="http://schemas.microsoft.com/office/drawing/2014/main" id="{6A313FB9-6D6C-4F61-9E7A-76E686D06C25}"/>
              </a:ext>
            </a:extLst>
          </p:cNvPr>
          <p:cNvSpPr>
            <a:spLocks noGrp="1"/>
          </p:cNvSpPr>
          <p:nvPr>
            <p:ph sz="half" idx="2"/>
          </p:nvPr>
        </p:nvSpPr>
        <p:spPr>
          <a:xfrm>
            <a:off x="839788" y="3434047"/>
            <a:ext cx="5157787" cy="2755616"/>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5" name="Text Placeholder 4">
            <a:extLst>
              <a:ext uri="{FF2B5EF4-FFF2-40B4-BE49-F238E27FC236}">
                <a16:creationId xmlns="" xmlns:a16="http://schemas.microsoft.com/office/drawing/2014/main" id="{2A93A737-E48B-4909-BE04-F55B58103257}"/>
              </a:ext>
            </a:extLst>
          </p:cNvPr>
          <p:cNvSpPr>
            <a:spLocks noGrp="1"/>
          </p:cNvSpPr>
          <p:nvPr>
            <p:ph type="body" sz="quarter" idx="3"/>
          </p:nvPr>
        </p:nvSpPr>
        <p:spPr>
          <a:xfrm>
            <a:off x="6172200" y="1985963"/>
            <a:ext cx="5183188" cy="823912"/>
          </a:xfrm>
        </p:spPr>
        <p:txBody>
          <a:bodyPr anchor="b"/>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a:extLst>
              <a:ext uri="{FF2B5EF4-FFF2-40B4-BE49-F238E27FC236}">
                <a16:creationId xmlns="" xmlns:a16="http://schemas.microsoft.com/office/drawing/2014/main" id="{D8F9958C-DB5F-444E-ACE8-73F5E0CA67F1}"/>
              </a:ext>
            </a:extLst>
          </p:cNvPr>
          <p:cNvSpPr>
            <a:spLocks noGrp="1"/>
          </p:cNvSpPr>
          <p:nvPr>
            <p:ph sz="quarter" idx="4"/>
          </p:nvPr>
        </p:nvSpPr>
        <p:spPr>
          <a:xfrm>
            <a:off x="6172200" y="3434047"/>
            <a:ext cx="5183188" cy="275561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a:extLst>
              <a:ext uri="{FF2B5EF4-FFF2-40B4-BE49-F238E27FC236}">
                <a16:creationId xmlns="" xmlns:a16="http://schemas.microsoft.com/office/drawing/2014/main" id="{11D097D1-3052-4C1F-B573-CA25FFF6CCB5}"/>
              </a:ext>
            </a:extLst>
          </p:cNvPr>
          <p:cNvSpPr>
            <a:spLocks noGrp="1"/>
          </p:cNvSpPr>
          <p:nvPr>
            <p:ph type="dt" sz="half" idx="10"/>
          </p:nvPr>
        </p:nvSpPr>
        <p:spPr/>
        <p:txBody>
          <a:bodyPr/>
          <a:lstStyle/>
          <a:p>
            <a:fld id="{C6A5CD8C-7FEF-4E71-8EB9-D3BA6E2E3E9E}" type="datetime1">
              <a:rPr lang="en-US" smtClean="0"/>
              <a:pPr/>
              <a:t>9/23/2021</a:t>
            </a:fld>
            <a:endParaRPr lang="en-US" dirty="0"/>
          </a:p>
        </p:txBody>
      </p:sp>
      <p:sp>
        <p:nvSpPr>
          <p:cNvPr id="8" name="Footer Placeholder 7">
            <a:extLst>
              <a:ext uri="{FF2B5EF4-FFF2-40B4-BE49-F238E27FC236}">
                <a16:creationId xmlns="" xmlns:a16="http://schemas.microsoft.com/office/drawing/2014/main" id="{F2607AC3-2220-4DDA-A22A-C404538FE48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 xmlns:a16="http://schemas.microsoft.com/office/drawing/2014/main" id="{6FD8DEB3-F122-4B42-9E12-F61189B878B2}"/>
              </a:ext>
            </a:extLst>
          </p:cNvPr>
          <p:cNvSpPr>
            <a:spLocks noGrp="1"/>
          </p:cNvSpPr>
          <p:nvPr>
            <p:ph type="sldNum" sz="quarter" idx="12"/>
          </p:nvPr>
        </p:nvSpPr>
        <p:spPr/>
        <p:txBody>
          <a:bodyPr/>
          <a:lstStyle/>
          <a:p>
            <a:fld id="{82EE24B5-652C-4DB5-B7C3-B5BBEC1280B1}" type="slidenum">
              <a:rPr lang="en-US" smtClean="0"/>
              <a:pPr/>
              <a:t>‹#›</a:t>
            </a:fld>
            <a:endParaRPr lang="en-US" dirty="0"/>
          </a:p>
        </p:txBody>
      </p:sp>
    </p:spTree>
    <p:extLst>
      <p:ext uri="{BB962C8B-B14F-4D97-AF65-F5344CB8AC3E}">
        <p14:creationId xmlns="" xmlns:p14="http://schemas.microsoft.com/office/powerpoint/2010/main" val="2030576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0211141-A77D-4E0E-8CAF-4CD3B279937B}"/>
              </a:ext>
            </a:extLst>
          </p:cNvPr>
          <p:cNvSpPr>
            <a:spLocks noGrp="1"/>
          </p:cNvSpPr>
          <p:nvPr>
            <p:ph type="title"/>
          </p:nvPr>
        </p:nvSpPr>
        <p:spPr/>
        <p:txBody>
          <a:bodyPr/>
          <a:lstStyle/>
          <a:p>
            <a:r>
              <a:rPr lang="en-US" noProof="0" smtClean="0"/>
              <a:t>Click to edit Master title style</a:t>
            </a:r>
            <a:endParaRPr lang="en-US" noProof="0"/>
          </a:p>
        </p:txBody>
      </p:sp>
      <p:sp>
        <p:nvSpPr>
          <p:cNvPr id="3" name="Content Placeholder 2">
            <a:extLst>
              <a:ext uri="{FF2B5EF4-FFF2-40B4-BE49-F238E27FC236}">
                <a16:creationId xmlns="" xmlns:a16="http://schemas.microsoft.com/office/drawing/2014/main" id="{017EFDE0-5A54-402A-B0C3-6BC0BB739C25}"/>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 xmlns:a16="http://schemas.microsoft.com/office/drawing/2014/main" id="{8A2825AD-4585-4E37-A076-3D0070C9300C}"/>
              </a:ext>
            </a:extLst>
          </p:cNvPr>
          <p:cNvSpPr>
            <a:spLocks noGrp="1"/>
          </p:cNvSpPr>
          <p:nvPr>
            <p:ph type="dt" sz="half" idx="10"/>
          </p:nvPr>
        </p:nvSpPr>
        <p:spPr/>
        <p:txBody>
          <a:bodyPr/>
          <a:lstStyle/>
          <a:p>
            <a:fld id="{0312561F-7E45-400C-8758-912CDFE9410A}" type="datetime1">
              <a:rPr lang="en-US" smtClean="0"/>
              <a:pPr/>
              <a:t>9/23/2021</a:t>
            </a:fld>
            <a:endParaRPr lang="en-US" dirty="0"/>
          </a:p>
        </p:txBody>
      </p:sp>
      <p:sp>
        <p:nvSpPr>
          <p:cNvPr id="5" name="Footer Placeholder 4">
            <a:extLst>
              <a:ext uri="{FF2B5EF4-FFF2-40B4-BE49-F238E27FC236}">
                <a16:creationId xmlns="" xmlns:a16="http://schemas.microsoft.com/office/drawing/2014/main" id="{512064AD-EDC3-4B13-8CD6-49EB60099ED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7890FD1E-16F6-49B1-A938-8CE601ED7AFC}"/>
              </a:ext>
            </a:extLst>
          </p:cNvPr>
          <p:cNvSpPr>
            <a:spLocks noGrp="1"/>
          </p:cNvSpPr>
          <p:nvPr>
            <p:ph type="sldNum" sz="quarter" idx="12"/>
          </p:nvPr>
        </p:nvSpPr>
        <p:spPr/>
        <p:txBody>
          <a:bodyPr/>
          <a:lstStyle/>
          <a:p>
            <a:fld id="{82EE24B5-652C-4DB5-B7C3-B5BBEC1280B1}" type="slidenum">
              <a:rPr lang="en-US" smtClean="0"/>
              <a:pPr/>
              <a:t>‹#›</a:t>
            </a:fld>
            <a:endParaRPr lang="en-US" dirty="0"/>
          </a:p>
        </p:txBody>
      </p:sp>
    </p:spTree>
    <p:extLst>
      <p:ext uri="{BB962C8B-B14F-4D97-AF65-F5344CB8AC3E}">
        <p14:creationId xmlns="" xmlns:p14="http://schemas.microsoft.com/office/powerpoint/2010/main" val="3325465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9FA988-92AD-48D7-890A-AA0540961DE2}"/>
              </a:ext>
            </a:extLst>
          </p:cNvPr>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EAA999FA-A189-41DB-9CFC-D1356C5343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a:extLst>
              <a:ext uri="{FF2B5EF4-FFF2-40B4-BE49-F238E27FC236}">
                <a16:creationId xmlns="" xmlns:a16="http://schemas.microsoft.com/office/drawing/2014/main" id="{B24D83DC-20E7-4B71-9794-36FC33B1BA03}"/>
              </a:ext>
            </a:extLst>
          </p:cNvPr>
          <p:cNvSpPr>
            <a:spLocks noGrp="1"/>
          </p:cNvSpPr>
          <p:nvPr>
            <p:ph type="dt" sz="half" idx="10"/>
          </p:nvPr>
        </p:nvSpPr>
        <p:spPr/>
        <p:txBody>
          <a:bodyPr/>
          <a:lstStyle/>
          <a:p>
            <a:fld id="{85E24BC7-4CDB-41D7-81AF-9CE8473FF4B8}" type="datetime1">
              <a:rPr lang="en-US" smtClean="0"/>
              <a:pPr/>
              <a:t>9/23/2021</a:t>
            </a:fld>
            <a:endParaRPr lang="en-US" dirty="0"/>
          </a:p>
        </p:txBody>
      </p:sp>
      <p:sp>
        <p:nvSpPr>
          <p:cNvPr id="5" name="Footer Placeholder 4">
            <a:extLst>
              <a:ext uri="{FF2B5EF4-FFF2-40B4-BE49-F238E27FC236}">
                <a16:creationId xmlns="" xmlns:a16="http://schemas.microsoft.com/office/drawing/2014/main" id="{44E7D103-1290-4592-B37C-19C9C9DBEAE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15955B1B-4A5C-42C7-99A5-B8217736F178}"/>
              </a:ext>
            </a:extLst>
          </p:cNvPr>
          <p:cNvSpPr>
            <a:spLocks noGrp="1"/>
          </p:cNvSpPr>
          <p:nvPr>
            <p:ph type="sldNum" sz="quarter" idx="12"/>
          </p:nvPr>
        </p:nvSpPr>
        <p:spPr/>
        <p:txBody>
          <a:bodyPr/>
          <a:lstStyle/>
          <a:p>
            <a:fld id="{82EE24B5-652C-4DB5-B7C3-B5BBEC1280B1}" type="slidenum">
              <a:rPr lang="en-US" smtClean="0"/>
              <a:pPr/>
              <a:t>‹#›</a:t>
            </a:fld>
            <a:endParaRPr lang="en-US" dirty="0"/>
          </a:p>
        </p:txBody>
      </p:sp>
    </p:spTree>
    <p:extLst>
      <p:ext uri="{BB962C8B-B14F-4D97-AF65-F5344CB8AC3E}">
        <p14:creationId xmlns="" xmlns:p14="http://schemas.microsoft.com/office/powerpoint/2010/main" val="19332012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7" name="Slide Number Placeholder 6">
            <a:extLst>
              <a:ext uri="{FF2B5EF4-FFF2-40B4-BE49-F238E27FC236}">
                <a16:creationId xmlns="" xmlns:a16="http://schemas.microsoft.com/office/drawing/2014/main" id="{4E60EB58-EF7E-435A-8B07-B5BCF3AF119F}"/>
              </a:ext>
            </a:extLst>
          </p:cNvPr>
          <p:cNvSpPr>
            <a:spLocks noGrp="1"/>
          </p:cNvSpPr>
          <p:nvPr>
            <p:ph type="sldNum" sz="quarter" idx="12"/>
          </p:nvPr>
        </p:nvSpPr>
        <p:spPr/>
        <p:txBody>
          <a:bodyPr/>
          <a:lstStyle/>
          <a:p>
            <a:fld id="{82EE24B5-652C-4DB5-B7C3-B5BBEC1280B1}" type="slidenum">
              <a:rPr lang="en-US" smtClean="0"/>
              <a:pPr/>
              <a:t>‹#›</a:t>
            </a:fld>
            <a:endParaRPr lang="en-US" dirty="0"/>
          </a:p>
        </p:txBody>
      </p:sp>
      <p:sp>
        <p:nvSpPr>
          <p:cNvPr id="2" name="Title 1">
            <a:extLst>
              <a:ext uri="{FF2B5EF4-FFF2-40B4-BE49-F238E27FC236}">
                <a16:creationId xmlns="" xmlns:a16="http://schemas.microsoft.com/office/drawing/2014/main" id="{E7F76098-6FA1-470A-BEF4-E4B0AC75E8FE}"/>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 xmlns:a16="http://schemas.microsoft.com/office/drawing/2014/main" id="{4B647ABC-6745-43B6-8A64-6E191BD65CA2}"/>
              </a:ext>
            </a:extLst>
          </p:cNvPr>
          <p:cNvSpPr>
            <a:spLocks noGrp="1"/>
          </p:cNvSpPr>
          <p:nvPr>
            <p:ph sz="half" idx="1"/>
          </p:nvPr>
        </p:nvSpPr>
        <p:spPr>
          <a:xfrm>
            <a:off x="838200" y="1825625"/>
            <a:ext cx="5181600" cy="4351338"/>
          </a:xfrm>
        </p:spPr>
        <p:txBody>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Content Placeholder 3">
            <a:extLst>
              <a:ext uri="{FF2B5EF4-FFF2-40B4-BE49-F238E27FC236}">
                <a16:creationId xmlns="" xmlns:a16="http://schemas.microsoft.com/office/drawing/2014/main" id="{E4387105-2538-4216-9A7E-445FA092F960}"/>
              </a:ext>
            </a:extLst>
          </p:cNvPr>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a:extLst>
              <a:ext uri="{FF2B5EF4-FFF2-40B4-BE49-F238E27FC236}">
                <a16:creationId xmlns="" xmlns:a16="http://schemas.microsoft.com/office/drawing/2014/main" id="{47F57DE0-C032-4FCC-9006-09C2C328A665}"/>
              </a:ext>
            </a:extLst>
          </p:cNvPr>
          <p:cNvSpPr>
            <a:spLocks noGrp="1"/>
          </p:cNvSpPr>
          <p:nvPr>
            <p:ph type="dt" sz="half" idx="10"/>
          </p:nvPr>
        </p:nvSpPr>
        <p:spPr/>
        <p:txBody>
          <a:bodyPr/>
          <a:lstStyle/>
          <a:p>
            <a:fld id="{397CD216-73DE-4B96-8E1B-BB64D86142BB}" type="datetime1">
              <a:rPr lang="en-US" smtClean="0"/>
              <a:pPr/>
              <a:t>9/23/2021</a:t>
            </a:fld>
            <a:endParaRPr lang="en-US" dirty="0"/>
          </a:p>
        </p:txBody>
      </p:sp>
      <p:sp>
        <p:nvSpPr>
          <p:cNvPr id="6" name="Footer Placeholder 5">
            <a:extLst>
              <a:ext uri="{FF2B5EF4-FFF2-40B4-BE49-F238E27FC236}">
                <a16:creationId xmlns="" xmlns:a16="http://schemas.microsoft.com/office/drawing/2014/main" id="{90C776CB-2819-4488-9012-A6EA22079A47}"/>
              </a:ext>
            </a:extLst>
          </p:cNvPr>
          <p:cNvSpPr>
            <a:spLocks noGrp="1"/>
          </p:cNvSpPr>
          <p:nvPr>
            <p:ph type="ftr" sz="quarter" idx="11"/>
          </p:nvPr>
        </p:nvSpPr>
        <p:spPr/>
        <p:txBody>
          <a:bodyPr/>
          <a:lstStyle/>
          <a:p>
            <a:endParaRPr lang="en-US" dirty="0"/>
          </a:p>
        </p:txBody>
      </p:sp>
    </p:spTree>
    <p:extLst>
      <p:ext uri="{BB962C8B-B14F-4D97-AF65-F5344CB8AC3E}">
        <p14:creationId xmlns="" xmlns:p14="http://schemas.microsoft.com/office/powerpoint/2010/main" val="1325036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EF43C73-1D0F-45F9-A7E4-E9D24EAFDE3D}"/>
              </a:ext>
            </a:extLst>
          </p:cNvPr>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a:extLst>
              <a:ext uri="{FF2B5EF4-FFF2-40B4-BE49-F238E27FC236}">
                <a16:creationId xmlns="" xmlns:a16="http://schemas.microsoft.com/office/drawing/2014/main" id="{D3B88E76-F6AB-4621-A9A6-20A81C5A3F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a:extLst>
              <a:ext uri="{FF2B5EF4-FFF2-40B4-BE49-F238E27FC236}">
                <a16:creationId xmlns="" xmlns:a16="http://schemas.microsoft.com/office/drawing/2014/main" id="{6A313FB9-6D6C-4F61-9E7A-76E686D06C25}"/>
              </a:ext>
            </a:extLst>
          </p:cNvPr>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a:extLst>
              <a:ext uri="{FF2B5EF4-FFF2-40B4-BE49-F238E27FC236}">
                <a16:creationId xmlns="" xmlns:a16="http://schemas.microsoft.com/office/drawing/2014/main" id="{2A93A737-E48B-4909-BE04-F55B5810325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a:extLst>
              <a:ext uri="{FF2B5EF4-FFF2-40B4-BE49-F238E27FC236}">
                <a16:creationId xmlns="" xmlns:a16="http://schemas.microsoft.com/office/drawing/2014/main" id="{D8F9958C-DB5F-444E-ACE8-73F5E0CA67F1}"/>
              </a:ext>
            </a:extLst>
          </p:cNvPr>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a:extLst>
              <a:ext uri="{FF2B5EF4-FFF2-40B4-BE49-F238E27FC236}">
                <a16:creationId xmlns="" xmlns:a16="http://schemas.microsoft.com/office/drawing/2014/main" id="{11D097D1-3052-4C1F-B573-CA25FFF6CCB5}"/>
              </a:ext>
            </a:extLst>
          </p:cNvPr>
          <p:cNvSpPr>
            <a:spLocks noGrp="1"/>
          </p:cNvSpPr>
          <p:nvPr>
            <p:ph type="dt" sz="half" idx="10"/>
          </p:nvPr>
        </p:nvSpPr>
        <p:spPr/>
        <p:txBody>
          <a:bodyPr/>
          <a:lstStyle/>
          <a:p>
            <a:fld id="{C6A5CD8C-7FEF-4E71-8EB9-D3BA6E2E3E9E}" type="datetime1">
              <a:rPr lang="en-US" smtClean="0"/>
              <a:pPr/>
              <a:t>9/23/2021</a:t>
            </a:fld>
            <a:endParaRPr lang="en-US" dirty="0"/>
          </a:p>
        </p:txBody>
      </p:sp>
      <p:sp>
        <p:nvSpPr>
          <p:cNvPr id="8" name="Footer Placeholder 7">
            <a:extLst>
              <a:ext uri="{FF2B5EF4-FFF2-40B4-BE49-F238E27FC236}">
                <a16:creationId xmlns="" xmlns:a16="http://schemas.microsoft.com/office/drawing/2014/main" id="{F2607AC3-2220-4DDA-A22A-C404538FE48E}"/>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 xmlns:a16="http://schemas.microsoft.com/office/drawing/2014/main" id="{6FD8DEB3-F122-4B42-9E12-F61189B878B2}"/>
              </a:ext>
            </a:extLst>
          </p:cNvPr>
          <p:cNvSpPr>
            <a:spLocks noGrp="1"/>
          </p:cNvSpPr>
          <p:nvPr>
            <p:ph type="sldNum" sz="quarter" idx="12"/>
          </p:nvPr>
        </p:nvSpPr>
        <p:spPr/>
        <p:txBody>
          <a:bodyPr/>
          <a:lstStyle/>
          <a:p>
            <a:fld id="{82EE24B5-652C-4DB5-B7C3-B5BBEC1280B1}" type="slidenum">
              <a:rPr lang="en-US" smtClean="0"/>
              <a:pPr/>
              <a:t>‹#›</a:t>
            </a:fld>
            <a:endParaRPr lang="en-US" dirty="0"/>
          </a:p>
        </p:txBody>
      </p:sp>
    </p:spTree>
    <p:extLst>
      <p:ext uri="{BB962C8B-B14F-4D97-AF65-F5344CB8AC3E}">
        <p14:creationId xmlns="" xmlns:p14="http://schemas.microsoft.com/office/powerpoint/2010/main" val="4032769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E789EF5-3FD9-4423-A9E8-B67B4E902E9B}"/>
              </a:ext>
            </a:extLst>
          </p:cNvPr>
          <p:cNvSpPr>
            <a:spLocks noGrp="1"/>
          </p:cNvSpPr>
          <p:nvPr>
            <p:ph type="title"/>
          </p:nvPr>
        </p:nvSpPr>
        <p:spPr/>
        <p:txBody>
          <a:bodyPr/>
          <a:lstStyle/>
          <a:p>
            <a:r>
              <a:rPr lang="en-US" smtClean="0"/>
              <a:t>Click to edit Master title style</a:t>
            </a:r>
            <a:endParaRPr lang="en-US"/>
          </a:p>
        </p:txBody>
      </p:sp>
      <p:sp>
        <p:nvSpPr>
          <p:cNvPr id="3" name="Date Placeholder 2">
            <a:extLst>
              <a:ext uri="{FF2B5EF4-FFF2-40B4-BE49-F238E27FC236}">
                <a16:creationId xmlns="" xmlns:a16="http://schemas.microsoft.com/office/drawing/2014/main" id="{030D7191-31B4-440E-A4E9-F412FA55824C}"/>
              </a:ext>
            </a:extLst>
          </p:cNvPr>
          <p:cNvSpPr>
            <a:spLocks noGrp="1"/>
          </p:cNvSpPr>
          <p:nvPr>
            <p:ph type="dt" sz="half" idx="10"/>
          </p:nvPr>
        </p:nvSpPr>
        <p:spPr/>
        <p:txBody>
          <a:bodyPr/>
          <a:lstStyle/>
          <a:p>
            <a:fld id="{4BE4379E-9B58-41EA-B928-5B1C8436A60E}" type="datetime1">
              <a:rPr lang="en-US" smtClean="0"/>
              <a:pPr/>
              <a:t>9/23/2021</a:t>
            </a:fld>
            <a:endParaRPr lang="en-US" dirty="0"/>
          </a:p>
        </p:txBody>
      </p:sp>
      <p:sp>
        <p:nvSpPr>
          <p:cNvPr id="4" name="Footer Placeholder 3">
            <a:extLst>
              <a:ext uri="{FF2B5EF4-FFF2-40B4-BE49-F238E27FC236}">
                <a16:creationId xmlns="" xmlns:a16="http://schemas.microsoft.com/office/drawing/2014/main" id="{8EC85CB6-0880-4BF0-8E98-291E70C71377}"/>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 xmlns:a16="http://schemas.microsoft.com/office/drawing/2014/main" id="{BE4A5E74-F26F-4C7A-BED1-6EE66C0B3A54}"/>
              </a:ext>
            </a:extLst>
          </p:cNvPr>
          <p:cNvSpPr>
            <a:spLocks noGrp="1"/>
          </p:cNvSpPr>
          <p:nvPr>
            <p:ph type="sldNum" sz="quarter" idx="12"/>
          </p:nvPr>
        </p:nvSpPr>
        <p:spPr/>
        <p:txBody>
          <a:bodyPr/>
          <a:lstStyle/>
          <a:p>
            <a:fld id="{82EE24B5-652C-4DB5-B7C3-B5BBEC1280B1}" type="slidenum">
              <a:rPr lang="en-US" smtClean="0"/>
              <a:pPr/>
              <a:t>‹#›</a:t>
            </a:fld>
            <a:endParaRPr lang="en-US" dirty="0"/>
          </a:p>
        </p:txBody>
      </p:sp>
    </p:spTree>
    <p:extLst>
      <p:ext uri="{BB962C8B-B14F-4D97-AF65-F5344CB8AC3E}">
        <p14:creationId xmlns="" xmlns:p14="http://schemas.microsoft.com/office/powerpoint/2010/main" val="369190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655C546-684A-45B9-8890-66DC55DF7D06}"/>
              </a:ext>
            </a:extLst>
          </p:cNvPr>
          <p:cNvSpPr>
            <a:spLocks noGrp="1"/>
          </p:cNvSpPr>
          <p:nvPr>
            <p:ph type="dt" sz="half" idx="10"/>
          </p:nvPr>
        </p:nvSpPr>
        <p:spPr/>
        <p:txBody>
          <a:bodyPr/>
          <a:lstStyle/>
          <a:p>
            <a:fld id="{40B0A371-51FE-4D99-BD87-6A650FCE519D}" type="datetime1">
              <a:rPr lang="en-US" smtClean="0"/>
              <a:pPr/>
              <a:t>9/23/2021</a:t>
            </a:fld>
            <a:endParaRPr lang="en-US" dirty="0"/>
          </a:p>
        </p:txBody>
      </p:sp>
      <p:sp>
        <p:nvSpPr>
          <p:cNvPr id="3" name="Footer Placeholder 2">
            <a:extLst>
              <a:ext uri="{FF2B5EF4-FFF2-40B4-BE49-F238E27FC236}">
                <a16:creationId xmlns="" xmlns:a16="http://schemas.microsoft.com/office/drawing/2014/main" id="{4543EBDF-D696-42F7-B962-56F5FEE120C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 xmlns:a16="http://schemas.microsoft.com/office/drawing/2014/main" id="{6789D77E-1675-4F9D-9113-B274CB0E87FA}"/>
              </a:ext>
            </a:extLst>
          </p:cNvPr>
          <p:cNvSpPr>
            <a:spLocks noGrp="1"/>
          </p:cNvSpPr>
          <p:nvPr>
            <p:ph type="sldNum" sz="quarter" idx="12"/>
          </p:nvPr>
        </p:nvSpPr>
        <p:spPr/>
        <p:txBody>
          <a:bodyPr/>
          <a:lstStyle/>
          <a:p>
            <a:fld id="{82EE24B5-652C-4DB5-B7C3-B5BBEC1280B1}" type="slidenum">
              <a:rPr lang="en-US" noProof="0" smtClean="0"/>
              <a:pPr/>
              <a:t>‹#›</a:t>
            </a:fld>
            <a:endParaRPr lang="en-US" noProof="0"/>
          </a:p>
        </p:txBody>
      </p:sp>
    </p:spTree>
    <p:extLst>
      <p:ext uri="{BB962C8B-B14F-4D97-AF65-F5344CB8AC3E}">
        <p14:creationId xmlns="" xmlns:p14="http://schemas.microsoft.com/office/powerpoint/2010/main" val="274602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8E9C90-06AB-49B5-9970-F5791DE93A41}"/>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a:extLst>
              <a:ext uri="{FF2B5EF4-FFF2-40B4-BE49-F238E27FC236}">
                <a16:creationId xmlns="" xmlns:a16="http://schemas.microsoft.com/office/drawing/2014/main" id="{EFFB0071-932D-4CA0-92FB-A6E75AC855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a:extLst>
              <a:ext uri="{FF2B5EF4-FFF2-40B4-BE49-F238E27FC236}">
                <a16:creationId xmlns="" xmlns:a16="http://schemas.microsoft.com/office/drawing/2014/main" id="{71C8D9F5-8B70-4BDD-9CB5-BBF87CF55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 xmlns:a16="http://schemas.microsoft.com/office/drawing/2014/main" id="{7989DE91-7A80-4682-9D32-2CD41DEFB7B2}"/>
              </a:ext>
            </a:extLst>
          </p:cNvPr>
          <p:cNvSpPr>
            <a:spLocks noGrp="1"/>
          </p:cNvSpPr>
          <p:nvPr>
            <p:ph type="dt" sz="half" idx="10"/>
          </p:nvPr>
        </p:nvSpPr>
        <p:spPr/>
        <p:txBody>
          <a:bodyPr/>
          <a:lstStyle/>
          <a:p>
            <a:fld id="{5FCF8CFF-A1C0-4B6C-AA8D-BE72CB14468D}" type="datetime1">
              <a:rPr lang="en-US" smtClean="0"/>
              <a:pPr/>
              <a:t>9/23/2021</a:t>
            </a:fld>
            <a:endParaRPr lang="en-US" dirty="0"/>
          </a:p>
        </p:txBody>
      </p:sp>
      <p:sp>
        <p:nvSpPr>
          <p:cNvPr id="6" name="Footer Placeholder 5">
            <a:extLst>
              <a:ext uri="{FF2B5EF4-FFF2-40B4-BE49-F238E27FC236}">
                <a16:creationId xmlns="" xmlns:a16="http://schemas.microsoft.com/office/drawing/2014/main" id="{7B9E2482-2E7D-4868-95A7-4A55B40FECE1}"/>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1F4E84CF-C3E5-4475-84C7-21CBAC064B74}"/>
              </a:ext>
            </a:extLst>
          </p:cNvPr>
          <p:cNvSpPr>
            <a:spLocks noGrp="1"/>
          </p:cNvSpPr>
          <p:nvPr>
            <p:ph type="sldNum" sz="quarter" idx="12"/>
          </p:nvPr>
        </p:nvSpPr>
        <p:spPr/>
        <p:txBody>
          <a:bodyPr/>
          <a:lstStyle/>
          <a:p>
            <a:fld id="{82EE24B5-652C-4DB5-B7C3-B5BBEC1280B1}" type="slidenum">
              <a:rPr lang="en-US" smtClean="0"/>
              <a:pPr/>
              <a:t>‹#›</a:t>
            </a:fld>
            <a:endParaRPr lang="en-US" dirty="0"/>
          </a:p>
        </p:txBody>
      </p:sp>
    </p:spTree>
    <p:extLst>
      <p:ext uri="{BB962C8B-B14F-4D97-AF65-F5344CB8AC3E}">
        <p14:creationId xmlns="" xmlns:p14="http://schemas.microsoft.com/office/powerpoint/2010/main" val="2962625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690E0AA-5363-4861-AB6B-0E4D34D74B92}"/>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a:extLst>
              <a:ext uri="{FF2B5EF4-FFF2-40B4-BE49-F238E27FC236}">
                <a16:creationId xmlns="" xmlns:a16="http://schemas.microsoft.com/office/drawing/2014/main" id="{8D44B7CE-2038-4CCA-AA8A-D03DE5FD95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a:extLst>
              <a:ext uri="{FF2B5EF4-FFF2-40B4-BE49-F238E27FC236}">
                <a16:creationId xmlns="" xmlns:a16="http://schemas.microsoft.com/office/drawing/2014/main" id="{EA79774D-36EB-4201-B1AC-922DD2E066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 xmlns:a16="http://schemas.microsoft.com/office/drawing/2014/main" id="{CAD1E234-1CB2-41A0-B40D-7E7F160CBA11}"/>
              </a:ext>
            </a:extLst>
          </p:cNvPr>
          <p:cNvSpPr>
            <a:spLocks noGrp="1"/>
          </p:cNvSpPr>
          <p:nvPr>
            <p:ph type="dt" sz="half" idx="10"/>
          </p:nvPr>
        </p:nvSpPr>
        <p:spPr/>
        <p:txBody>
          <a:bodyPr/>
          <a:lstStyle/>
          <a:p>
            <a:fld id="{8C6D634D-0427-413D-A0D0-098959D06FEF}" type="datetime1">
              <a:rPr lang="en-US" smtClean="0"/>
              <a:pPr/>
              <a:t>9/23/2021</a:t>
            </a:fld>
            <a:endParaRPr lang="en-US" dirty="0"/>
          </a:p>
        </p:txBody>
      </p:sp>
      <p:sp>
        <p:nvSpPr>
          <p:cNvPr id="6" name="Footer Placeholder 5">
            <a:extLst>
              <a:ext uri="{FF2B5EF4-FFF2-40B4-BE49-F238E27FC236}">
                <a16:creationId xmlns="" xmlns:a16="http://schemas.microsoft.com/office/drawing/2014/main" id="{99FD472E-6334-4051-B4D9-6361A819F79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192384B9-6290-4070-B7D1-A105B27F0CB0}"/>
              </a:ext>
            </a:extLst>
          </p:cNvPr>
          <p:cNvSpPr>
            <a:spLocks noGrp="1"/>
          </p:cNvSpPr>
          <p:nvPr>
            <p:ph type="sldNum" sz="quarter" idx="12"/>
          </p:nvPr>
        </p:nvSpPr>
        <p:spPr/>
        <p:txBody>
          <a:bodyPr/>
          <a:lstStyle/>
          <a:p>
            <a:fld id="{82EE24B5-652C-4DB5-B7C3-B5BBEC1280B1}" type="slidenum">
              <a:rPr lang="en-US" smtClean="0"/>
              <a:pPr/>
              <a:t>‹#›</a:t>
            </a:fld>
            <a:endParaRPr lang="en-US" dirty="0"/>
          </a:p>
        </p:txBody>
      </p:sp>
    </p:spTree>
    <p:extLst>
      <p:ext uri="{BB962C8B-B14F-4D97-AF65-F5344CB8AC3E}">
        <p14:creationId xmlns="" xmlns:p14="http://schemas.microsoft.com/office/powerpoint/2010/main" val="2367443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C9CEC732-0DE2-456B-92A1-84321C9BDCD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smtClean="0"/>
              <a:t>Click to edit Master title style</a:t>
            </a:r>
            <a:endParaRPr lang="en-US" noProof="0"/>
          </a:p>
        </p:txBody>
      </p:sp>
      <p:sp>
        <p:nvSpPr>
          <p:cNvPr id="3" name="Text Placeholder 2">
            <a:extLst>
              <a:ext uri="{FF2B5EF4-FFF2-40B4-BE49-F238E27FC236}">
                <a16:creationId xmlns="" xmlns:a16="http://schemas.microsoft.com/office/drawing/2014/main" id="{DA816A5B-B156-4DC3-B18E-14F3E59A64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4" name="Date Placeholder 3">
            <a:extLst>
              <a:ext uri="{FF2B5EF4-FFF2-40B4-BE49-F238E27FC236}">
                <a16:creationId xmlns="" xmlns:a16="http://schemas.microsoft.com/office/drawing/2014/main" id="{FDB0252E-67CD-4B33-849F-7B1449CF27D0}"/>
              </a:ext>
            </a:extLst>
          </p:cNvPr>
          <p:cNvSpPr>
            <a:spLocks noGrp="1"/>
          </p:cNvSpPr>
          <p:nvPr>
            <p:ph type="dt" sz="half" idx="2"/>
          </p:nvPr>
        </p:nvSpPr>
        <p:spPr>
          <a:xfrm>
            <a:off x="838200" y="617490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2591E0-5367-4F2F-9C30-2087D79A846D}" type="datetime1">
              <a:rPr lang="en-US" noProof="0" smtClean="0"/>
              <a:pPr/>
              <a:t>9/23/2021</a:t>
            </a:fld>
            <a:endParaRPr lang="en-US" noProof="0" dirty="0"/>
          </a:p>
        </p:txBody>
      </p:sp>
      <p:sp>
        <p:nvSpPr>
          <p:cNvPr id="5" name="Footer Placeholder 4">
            <a:extLst>
              <a:ext uri="{FF2B5EF4-FFF2-40B4-BE49-F238E27FC236}">
                <a16:creationId xmlns="" xmlns:a16="http://schemas.microsoft.com/office/drawing/2014/main" id="{DC620AD2-E3F8-48CB-8B72-B0945DF5348A}"/>
              </a:ext>
            </a:extLst>
          </p:cNvPr>
          <p:cNvSpPr>
            <a:spLocks noGrp="1"/>
          </p:cNvSpPr>
          <p:nvPr>
            <p:ph type="ftr" sz="quarter" idx="3"/>
          </p:nvPr>
        </p:nvSpPr>
        <p:spPr>
          <a:xfrm>
            <a:off x="4038600" y="617490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noProof="0" dirty="0"/>
          </a:p>
        </p:txBody>
      </p:sp>
      <p:sp>
        <p:nvSpPr>
          <p:cNvPr id="10" name="Oval 9">
            <a:extLst>
              <a:ext uri="{FF2B5EF4-FFF2-40B4-BE49-F238E27FC236}">
                <a16:creationId xmlns="" xmlns:a16="http://schemas.microsoft.com/office/drawing/2014/main" id="{5A5F3BCF-F6FD-4DFF-B0B4-9892C9389344}"/>
              </a:ext>
            </a:extLst>
          </p:cNvPr>
          <p:cNvSpPr/>
          <p:nvPr userDrawn="1"/>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6" name="Slide Number Placeholder 5">
            <a:extLst>
              <a:ext uri="{FF2B5EF4-FFF2-40B4-BE49-F238E27FC236}">
                <a16:creationId xmlns="" xmlns:a16="http://schemas.microsoft.com/office/drawing/2014/main" id="{D15DEFFD-817B-43EC-86F0-34DEA2BA5EEB}"/>
              </a:ext>
            </a:extLst>
          </p:cNvPr>
          <p:cNvSpPr>
            <a:spLocks noGrp="1"/>
          </p:cNvSpPr>
          <p:nvPr>
            <p:ph type="sldNum" sz="quarter" idx="4"/>
          </p:nvPr>
        </p:nvSpPr>
        <p:spPr>
          <a:xfrm>
            <a:off x="11468844" y="6174902"/>
            <a:ext cx="357116" cy="365125"/>
          </a:xfrm>
          <a:prstGeom prst="rect">
            <a:avLst/>
          </a:prstGeom>
        </p:spPr>
        <p:txBody>
          <a:bodyPr vert="horz" lIns="91440" tIns="45720" rIns="91440" bIns="45720" rtlCol="0" anchor="ctr"/>
          <a:lstStyle>
            <a:lvl1pPr algn="r">
              <a:defRPr sz="1000" i="1">
                <a:solidFill>
                  <a:schemeClr val="tx2">
                    <a:alpha val="70000"/>
                  </a:schemeClr>
                </a:solidFill>
              </a:defRPr>
            </a:lvl1pPr>
          </a:lstStyle>
          <a:p>
            <a:fld id="{82EE24B5-652C-4DB5-B7C3-B5BBEC1280B1}" type="slidenum">
              <a:rPr lang="en-US" noProof="0" smtClean="0"/>
              <a:pPr/>
              <a:t>‹#›</a:t>
            </a:fld>
            <a:endParaRPr lang="en-US" noProof="0" dirty="0"/>
          </a:p>
        </p:txBody>
      </p:sp>
    </p:spTree>
    <p:extLst>
      <p:ext uri="{BB962C8B-B14F-4D97-AF65-F5344CB8AC3E}">
        <p14:creationId xmlns="" xmlns:p14="http://schemas.microsoft.com/office/powerpoint/2010/main" val="36641015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 id="2147483660" r:id="rId11"/>
  </p:sldLayoutIdLst>
  <p:hf hdr="0" ftr="0" dt="0"/>
  <p:txStyles>
    <p:titleStyle>
      <a:lvl1pPr algn="l" defTabSz="914400" rtl="1" eaLnBrk="1" latinLnBrk="0" hangingPunct="1">
        <a:lnSpc>
          <a:spcPct val="90000"/>
        </a:lnSpc>
        <a:spcBef>
          <a:spcPct val="0"/>
        </a:spcBef>
        <a:buNone/>
        <a:defRPr sz="3200" b="1" kern="1200">
          <a:solidFill>
            <a:schemeClr val="accent2"/>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image" Target="../media/image50.em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1.xml"/><Relationship Id="rId5" Type="http://schemas.openxmlformats.org/officeDocument/2006/relationships/image" Target="../media/image6.emf"/><Relationship Id="rId4" Type="http://schemas.openxmlformats.org/officeDocument/2006/relationships/image" Target="../media/image5.emf"/></Relationships>
</file>

<file path=ppt/slides/_rels/slide50.xml.rels><?xml version="1.0" encoding="UTF-8" standalone="yes"?>
<Relationships xmlns="http://schemas.openxmlformats.org/package/2006/relationships"><Relationship Id="rId2" Type="http://schemas.openxmlformats.org/officeDocument/2006/relationships/image" Target="../media/image51.emf"/><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image" Target="../media/image54.emf"/><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2" Type="http://schemas.openxmlformats.org/officeDocument/2006/relationships/image" Target="../media/image63.emf"/><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2" Type="http://schemas.openxmlformats.org/officeDocument/2006/relationships/image" Target="../media/image64.emf"/><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2" Type="http://schemas.openxmlformats.org/officeDocument/2006/relationships/image" Target="../media/image66.emf"/><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67.emf"/><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8" Type="http://schemas.openxmlformats.org/officeDocument/2006/relationships/image" Target="../media/image71.png"/><Relationship Id="rId3" Type="http://schemas.openxmlformats.org/officeDocument/2006/relationships/image" Target="../media/image68.jpeg"/><Relationship Id="rId7" Type="http://schemas.openxmlformats.org/officeDocument/2006/relationships/image" Target="../media/image21.svg"/><Relationship Id="rId2" Type="http://schemas.openxmlformats.org/officeDocument/2006/relationships/notesSlide" Target="../notesSlides/notesSlide7.xml"/><Relationship Id="rId1" Type="http://schemas.openxmlformats.org/officeDocument/2006/relationships/slideLayout" Target="../slideLayouts/slideLayout6.xml"/><Relationship Id="rId6" Type="http://schemas.openxmlformats.org/officeDocument/2006/relationships/image" Target="../media/image70.png"/><Relationship Id="rId5" Type="http://schemas.openxmlformats.org/officeDocument/2006/relationships/image" Target="../media/image19.svg"/><Relationship Id="rId4" Type="http://schemas.openxmlformats.org/officeDocument/2006/relationships/image" Target="../media/image69.png"/><Relationship Id="rId9" Type="http://schemas.openxmlformats.org/officeDocument/2006/relationships/image" Target="../media/image23.svg"/></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7" descr="Beige rectangle">
            <a:extLst>
              <a:ext uri="{FF2B5EF4-FFF2-40B4-BE49-F238E27FC236}">
                <a16:creationId xmlns="" xmlns:a16="http://schemas.microsoft.com/office/drawing/2014/main" id="{B36975AA-C62E-46BE-9382-E2CF56FDF817}"/>
              </a:ext>
            </a:extLst>
          </p:cNvPr>
          <p:cNvSpPr/>
          <p:nvPr/>
        </p:nvSpPr>
        <p:spPr>
          <a:xfrm>
            <a:off x="3108000" y="3229869"/>
            <a:ext cx="5976000" cy="0"/>
          </a:xfrm>
          <a:custGeom>
            <a:avLst/>
            <a:gdLst/>
            <a:ahLst/>
            <a:cxnLst/>
            <a:rect l="l" t="t" r="r" b="b"/>
            <a:pathLst>
              <a:path w="3935729">
                <a:moveTo>
                  <a:pt x="0" y="0"/>
                </a:moveTo>
                <a:lnTo>
                  <a:pt x="3935349" y="0"/>
                </a:lnTo>
              </a:path>
            </a:pathLst>
          </a:custGeom>
          <a:ln w="54863">
            <a:solidFill>
              <a:schemeClr val="accent1"/>
            </a:solidFill>
          </a:ln>
        </p:spPr>
        <p:txBody>
          <a:bodyPr wrap="square" lIns="0" tIns="0" rIns="0" bIns="0" rtlCol="0"/>
          <a:lstStyle/>
          <a:p>
            <a:endParaRPr lang="en-US" dirty="0"/>
          </a:p>
        </p:txBody>
      </p:sp>
      <p:pic>
        <p:nvPicPr>
          <p:cNvPr id="7" name="Picture 6"/>
          <p:cNvPicPr>
            <a:picLocks noChangeAspect="1"/>
          </p:cNvPicPr>
          <p:nvPr/>
        </p:nvPicPr>
        <p:blipFill>
          <a:blip r:embed="rId3" cstate="print"/>
          <a:stretch>
            <a:fillRect/>
          </a:stretch>
        </p:blipFill>
        <p:spPr>
          <a:xfrm>
            <a:off x="0" y="-555983"/>
            <a:ext cx="12192000" cy="7413983"/>
          </a:xfrm>
          <a:prstGeom prst="rect">
            <a:avLst/>
          </a:prstGeom>
        </p:spPr>
      </p:pic>
      <p:sp>
        <p:nvSpPr>
          <p:cNvPr id="9" name="Rectangle 8"/>
          <p:cNvSpPr/>
          <p:nvPr/>
        </p:nvSpPr>
        <p:spPr>
          <a:xfrm>
            <a:off x="3313789" y="-138176"/>
            <a:ext cx="7324211" cy="3785652"/>
          </a:xfrm>
          <a:prstGeom prst="rect">
            <a:avLst/>
          </a:prstGeom>
        </p:spPr>
        <p:txBody>
          <a:bodyPr wrap="square">
            <a:spAutoFit/>
          </a:bodyPr>
          <a:lstStyle/>
          <a:p>
            <a:r>
              <a:rPr lang="en-US" sz="4800" b="1" dirty="0"/>
              <a:t>CUSTOMER RETENTION CASE STUDY</a:t>
            </a:r>
          </a:p>
          <a:p>
            <a:endParaRPr lang="en-US" sz="4800" b="1" dirty="0"/>
          </a:p>
          <a:p>
            <a:r>
              <a:rPr lang="en-US" sz="4800" b="1" dirty="0"/>
              <a:t>PROJECT REPORT</a:t>
            </a:r>
            <a:endParaRPr lang="x-none" sz="4800" b="1" dirty="0"/>
          </a:p>
        </p:txBody>
      </p:sp>
      <p:sp>
        <p:nvSpPr>
          <p:cNvPr id="10" name="Rectangle 9"/>
          <p:cNvSpPr/>
          <p:nvPr/>
        </p:nvSpPr>
        <p:spPr>
          <a:xfrm>
            <a:off x="265789" y="5348703"/>
            <a:ext cx="6096000" cy="954107"/>
          </a:xfrm>
          <a:prstGeom prst="rect">
            <a:avLst/>
          </a:prstGeom>
        </p:spPr>
        <p:txBody>
          <a:bodyPr>
            <a:spAutoFit/>
          </a:bodyPr>
          <a:lstStyle/>
          <a:p>
            <a:r>
              <a:rPr lang="en-US" sz="2800" b="1" dirty="0"/>
              <a:t>SUBMITTED BY:</a:t>
            </a:r>
          </a:p>
          <a:p>
            <a:r>
              <a:rPr lang="en-US" sz="2800" b="1" dirty="0"/>
              <a:t>NASHEED ASAD</a:t>
            </a:r>
            <a:endParaRPr lang="x-none" sz="2800" b="1" dirty="0"/>
          </a:p>
        </p:txBody>
      </p:sp>
    </p:spTree>
    <p:extLst>
      <p:ext uri="{BB962C8B-B14F-4D97-AF65-F5344CB8AC3E}">
        <p14:creationId xmlns="" xmlns:p14="http://schemas.microsoft.com/office/powerpoint/2010/main" val="109355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10</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5752407" y="4289367"/>
            <a:ext cx="6151418" cy="1569660"/>
          </a:xfrm>
          <a:prstGeom prst="rect">
            <a:avLst/>
          </a:prstGeom>
          <a:noFill/>
        </p:spPr>
        <p:txBody>
          <a:bodyPr wrap="square" rtlCol="0">
            <a:spAutoFit/>
          </a:bodyPr>
          <a:lstStyle/>
          <a:p>
            <a:pPr lvl="0"/>
            <a:r>
              <a:rPr lang="en-US" sz="3200" b="1" dirty="0" smtClean="0">
                <a:latin typeface="Baskerville Old Face" pitchFamily="18" charset="0"/>
              </a:rPr>
              <a:t>Majority of the people have shopped for less than 10 times in the past year.</a:t>
            </a:r>
          </a:p>
        </p:txBody>
      </p:sp>
    </p:spTree>
    <p:extLst>
      <p:ext uri="{BB962C8B-B14F-4D97-AF65-F5344CB8AC3E}">
        <p14:creationId xmlns="" xmlns:p14="http://schemas.microsoft.com/office/powerpoint/2010/main" val="3457295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11</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Tree>
    <p:extLst>
      <p:ext uri="{BB962C8B-B14F-4D97-AF65-F5344CB8AC3E}">
        <p14:creationId xmlns="" xmlns:p14="http://schemas.microsoft.com/office/powerpoint/2010/main" val="31192422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12</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4821382" y="3973484"/>
            <a:ext cx="6716683" cy="2554545"/>
          </a:xfrm>
          <a:prstGeom prst="rect">
            <a:avLst/>
          </a:prstGeom>
          <a:noFill/>
        </p:spPr>
        <p:txBody>
          <a:bodyPr wrap="square" rtlCol="0">
            <a:spAutoFit/>
          </a:bodyPr>
          <a:lstStyle/>
          <a:p>
            <a:pPr lvl="0"/>
            <a:r>
              <a:rPr lang="en-US" sz="3200" b="1" dirty="0" smtClean="0">
                <a:latin typeface="Baskerville Old Face" pitchFamily="18" charset="0"/>
              </a:rPr>
              <a:t>Around 50% are Smartphone users and 68% use mobile internet which means E-commerce websites should be compatible with all kinds of Smartphone browsers to attract more customers.</a:t>
            </a:r>
          </a:p>
        </p:txBody>
      </p:sp>
    </p:spTree>
    <p:extLst>
      <p:ext uri="{BB962C8B-B14F-4D97-AF65-F5344CB8AC3E}">
        <p14:creationId xmlns="" xmlns:p14="http://schemas.microsoft.com/office/powerpoint/2010/main" val="20437811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13</a:t>
            </a:fld>
            <a:endParaRPr lang="en-US" dirty="0"/>
          </a:p>
        </p:txBody>
      </p:sp>
      <p:pic>
        <p:nvPicPr>
          <p:cNvPr id="4" name="Picture 3"/>
          <p:cNvPicPr>
            <a:picLocks noChangeAspect="1"/>
          </p:cNvPicPr>
          <p:nvPr/>
        </p:nvPicPr>
        <p:blipFill>
          <a:blip r:embed="rId2" cstate="print"/>
          <a:stretch>
            <a:fillRect/>
          </a:stretch>
        </p:blipFill>
        <p:spPr>
          <a:xfrm>
            <a:off x="0" y="0"/>
            <a:ext cx="12226452" cy="6858000"/>
          </a:xfrm>
          <a:prstGeom prst="rect">
            <a:avLst/>
          </a:prstGeom>
        </p:spPr>
      </p:pic>
      <p:sp>
        <p:nvSpPr>
          <p:cNvPr id="5" name="TextBox 4"/>
          <p:cNvSpPr txBox="1"/>
          <p:nvPr/>
        </p:nvSpPr>
        <p:spPr>
          <a:xfrm>
            <a:off x="5769033" y="3890356"/>
            <a:ext cx="5685905" cy="1077218"/>
          </a:xfrm>
          <a:prstGeom prst="rect">
            <a:avLst/>
          </a:prstGeom>
          <a:noFill/>
        </p:spPr>
        <p:txBody>
          <a:bodyPr wrap="square" rtlCol="0">
            <a:spAutoFit/>
          </a:bodyPr>
          <a:lstStyle/>
          <a:p>
            <a:r>
              <a:rPr lang="en-US" sz="3200" b="1" dirty="0" smtClean="0">
                <a:latin typeface="Baskerville Old Face" pitchFamily="18" charset="0"/>
              </a:rPr>
              <a:t>Most customers use Windows OS followed by Android and Mac.</a:t>
            </a:r>
            <a:endParaRPr lang="en-US" sz="3200" b="1" dirty="0">
              <a:latin typeface="Baskerville Old Face" pitchFamily="18" charset="0"/>
            </a:endParaRPr>
          </a:p>
        </p:txBody>
      </p:sp>
    </p:spTree>
    <p:extLst>
      <p:ext uri="{BB962C8B-B14F-4D97-AF65-F5344CB8AC3E}">
        <p14:creationId xmlns="" xmlns:p14="http://schemas.microsoft.com/office/powerpoint/2010/main" val="4525842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14</a:t>
            </a:fld>
            <a:endParaRPr lang="en-US" dirty="0"/>
          </a:p>
        </p:txBody>
      </p:sp>
      <p:pic>
        <p:nvPicPr>
          <p:cNvPr id="4" name="Picture 3"/>
          <p:cNvPicPr>
            <a:picLocks noChangeAspect="1"/>
          </p:cNvPicPr>
          <p:nvPr/>
        </p:nvPicPr>
        <p:blipFill>
          <a:blip r:embed="rId2" cstate="print"/>
          <a:stretch>
            <a:fillRect/>
          </a:stretch>
        </p:blipFill>
        <p:spPr>
          <a:xfrm>
            <a:off x="0" y="0"/>
            <a:ext cx="12191999" cy="6858000"/>
          </a:xfrm>
          <a:prstGeom prst="rect">
            <a:avLst/>
          </a:prstGeom>
        </p:spPr>
      </p:pic>
      <p:sp>
        <p:nvSpPr>
          <p:cNvPr id="5" name="TextBox 4"/>
          <p:cNvSpPr txBox="1"/>
          <p:nvPr/>
        </p:nvSpPr>
        <p:spPr>
          <a:xfrm>
            <a:off x="5320145" y="4156364"/>
            <a:ext cx="6068291" cy="1077218"/>
          </a:xfrm>
          <a:prstGeom prst="rect">
            <a:avLst/>
          </a:prstGeom>
          <a:noFill/>
        </p:spPr>
        <p:txBody>
          <a:bodyPr wrap="square" rtlCol="0">
            <a:spAutoFit/>
          </a:bodyPr>
          <a:lstStyle/>
          <a:p>
            <a:pPr lvl="0"/>
            <a:r>
              <a:rPr lang="en-US" sz="3200" b="1" dirty="0" smtClean="0">
                <a:latin typeface="Baskerville Old Face" pitchFamily="18" charset="0"/>
              </a:rPr>
              <a:t>Google Chrome is majorly used to access the shopping website.</a:t>
            </a:r>
          </a:p>
        </p:txBody>
      </p:sp>
    </p:spTree>
    <p:extLst>
      <p:ext uri="{BB962C8B-B14F-4D97-AF65-F5344CB8AC3E}">
        <p14:creationId xmlns="" xmlns:p14="http://schemas.microsoft.com/office/powerpoint/2010/main" val="3078302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15</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4705004" y="3973484"/>
            <a:ext cx="7265323" cy="2677656"/>
          </a:xfrm>
          <a:prstGeom prst="rect">
            <a:avLst/>
          </a:prstGeom>
          <a:noFill/>
        </p:spPr>
        <p:txBody>
          <a:bodyPr wrap="square" rtlCol="0">
            <a:spAutoFit/>
          </a:bodyPr>
          <a:lstStyle/>
          <a:p>
            <a:pPr lvl="0"/>
            <a:r>
              <a:rPr lang="en-US" sz="2800" b="1" dirty="0" smtClean="0">
                <a:latin typeface="Baskerville Old Face" pitchFamily="18" charset="0"/>
              </a:rPr>
              <a:t>Many use search engine to find their favorite online store. Content Marketing and display ads are not that impactful. Therefore, E-commerce websites should be search engine optimized at all times and companies should spend on ads on search engines.</a:t>
            </a:r>
          </a:p>
        </p:txBody>
      </p:sp>
    </p:spTree>
    <p:extLst>
      <p:ext uri="{BB962C8B-B14F-4D97-AF65-F5344CB8AC3E}">
        <p14:creationId xmlns="" xmlns:p14="http://schemas.microsoft.com/office/powerpoint/2010/main" val="1733880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16</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5636029" y="4206240"/>
            <a:ext cx="6035040" cy="1569660"/>
          </a:xfrm>
          <a:prstGeom prst="rect">
            <a:avLst/>
          </a:prstGeom>
          <a:noFill/>
        </p:spPr>
        <p:txBody>
          <a:bodyPr wrap="square" rtlCol="0">
            <a:spAutoFit/>
          </a:bodyPr>
          <a:lstStyle/>
          <a:p>
            <a:pPr lvl="0"/>
            <a:r>
              <a:rPr lang="en-US" sz="3200" b="1" dirty="0" smtClean="0">
                <a:latin typeface="Baskerville Old Face" pitchFamily="18" charset="0"/>
              </a:rPr>
              <a:t>Also after repeated visits, people still use search engines instead of using an app.</a:t>
            </a:r>
          </a:p>
        </p:txBody>
      </p:sp>
    </p:spTree>
    <p:extLst>
      <p:ext uri="{BB962C8B-B14F-4D97-AF65-F5344CB8AC3E}">
        <p14:creationId xmlns="" xmlns:p14="http://schemas.microsoft.com/office/powerpoint/2010/main" val="14400679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17</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4921135" y="4372495"/>
            <a:ext cx="6683432" cy="1077218"/>
          </a:xfrm>
          <a:prstGeom prst="rect">
            <a:avLst/>
          </a:prstGeom>
          <a:noFill/>
        </p:spPr>
        <p:txBody>
          <a:bodyPr wrap="square" rtlCol="0">
            <a:spAutoFit/>
          </a:bodyPr>
          <a:lstStyle/>
          <a:p>
            <a:pPr lvl="0"/>
            <a:r>
              <a:rPr lang="en-US" sz="3200" b="1" dirty="0" smtClean="0">
                <a:latin typeface="Baskerville Old Face" pitchFamily="18" charset="0"/>
              </a:rPr>
              <a:t>Majority of the people spend more than 15 minutes before making a purchase.</a:t>
            </a:r>
          </a:p>
        </p:txBody>
      </p:sp>
    </p:spTree>
    <p:extLst>
      <p:ext uri="{BB962C8B-B14F-4D97-AF65-F5344CB8AC3E}">
        <p14:creationId xmlns="" xmlns:p14="http://schemas.microsoft.com/office/powerpoint/2010/main" val="8024799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18</a:t>
            </a:fld>
            <a:endParaRPr lang="en-US" dirty="0"/>
          </a:p>
        </p:txBody>
      </p:sp>
      <p:pic>
        <p:nvPicPr>
          <p:cNvPr id="4" name="Picture 3"/>
          <p:cNvPicPr>
            <a:picLocks noChangeAspect="1"/>
          </p:cNvPicPr>
          <p:nvPr/>
        </p:nvPicPr>
        <p:blipFill>
          <a:blip r:embed="rId2" cstate="print"/>
          <a:stretch>
            <a:fillRect/>
          </a:stretch>
        </p:blipFill>
        <p:spPr>
          <a:xfrm>
            <a:off x="0" y="0"/>
            <a:ext cx="12191999" cy="6858000"/>
          </a:xfrm>
          <a:prstGeom prst="rect">
            <a:avLst/>
          </a:prstGeom>
        </p:spPr>
      </p:pic>
      <p:sp>
        <p:nvSpPr>
          <p:cNvPr id="5" name="TextBox 4"/>
          <p:cNvSpPr txBox="1"/>
          <p:nvPr/>
        </p:nvSpPr>
        <p:spPr>
          <a:xfrm>
            <a:off x="6400800" y="4006735"/>
            <a:ext cx="5170516" cy="2062103"/>
          </a:xfrm>
          <a:prstGeom prst="rect">
            <a:avLst/>
          </a:prstGeom>
          <a:noFill/>
        </p:spPr>
        <p:txBody>
          <a:bodyPr wrap="square" rtlCol="0">
            <a:spAutoFit/>
          </a:bodyPr>
          <a:lstStyle/>
          <a:p>
            <a:pPr lvl="0"/>
            <a:r>
              <a:rPr lang="en-US" sz="3200" b="1" dirty="0" smtClean="0">
                <a:latin typeface="Baskerville Old Face" pitchFamily="18" charset="0"/>
              </a:rPr>
              <a:t>The major payment method used by all is Credit/Debit cards followed by COD and E-wallets.</a:t>
            </a:r>
          </a:p>
        </p:txBody>
      </p:sp>
    </p:spTree>
    <p:extLst>
      <p:ext uri="{BB962C8B-B14F-4D97-AF65-F5344CB8AC3E}">
        <p14:creationId xmlns="" xmlns:p14="http://schemas.microsoft.com/office/powerpoint/2010/main" val="17546244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19</a:t>
            </a:fld>
            <a:endParaRPr lang="en-US" dirty="0"/>
          </a:p>
        </p:txBody>
      </p:sp>
      <p:sp>
        <p:nvSpPr>
          <p:cNvPr id="4" name="Rectangle 3"/>
          <p:cNvSpPr/>
          <p:nvPr/>
        </p:nvSpPr>
        <p:spPr>
          <a:xfrm>
            <a:off x="267267" y="114768"/>
            <a:ext cx="4687502" cy="584775"/>
          </a:xfrm>
          <a:prstGeom prst="rect">
            <a:avLst/>
          </a:prstGeom>
        </p:spPr>
        <p:txBody>
          <a:bodyPr wrap="none">
            <a:spAutoFit/>
          </a:bodyPr>
          <a:lstStyle/>
          <a:p>
            <a:r>
              <a:rPr lang="en-US" sz="3200" dirty="0"/>
              <a:t>Part 2 - Utilitarian Values</a:t>
            </a:r>
            <a:endParaRPr lang="x-none" sz="3200" dirty="0"/>
          </a:p>
        </p:txBody>
      </p:sp>
      <p:pic>
        <p:nvPicPr>
          <p:cNvPr id="5" name="Picture 4"/>
          <p:cNvPicPr>
            <a:picLocks noChangeAspect="1"/>
          </p:cNvPicPr>
          <p:nvPr/>
        </p:nvPicPr>
        <p:blipFill>
          <a:blip r:embed="rId2" cstate="print"/>
          <a:stretch>
            <a:fillRect/>
          </a:stretch>
        </p:blipFill>
        <p:spPr>
          <a:xfrm>
            <a:off x="0" y="978794"/>
            <a:ext cx="12192000" cy="5879205"/>
          </a:xfrm>
          <a:prstGeom prst="rect">
            <a:avLst/>
          </a:prstGeom>
        </p:spPr>
      </p:pic>
      <p:sp>
        <p:nvSpPr>
          <p:cNvPr id="6" name="TextBox 5"/>
          <p:cNvSpPr txBox="1"/>
          <p:nvPr/>
        </p:nvSpPr>
        <p:spPr>
          <a:xfrm>
            <a:off x="4821382" y="4422371"/>
            <a:ext cx="6899563" cy="1384995"/>
          </a:xfrm>
          <a:prstGeom prst="rect">
            <a:avLst/>
          </a:prstGeom>
          <a:noFill/>
        </p:spPr>
        <p:txBody>
          <a:bodyPr wrap="square" rtlCol="0">
            <a:spAutoFit/>
          </a:bodyPr>
          <a:lstStyle/>
          <a:p>
            <a:pPr lvl="0"/>
            <a:r>
              <a:rPr lang="en-US" sz="2800" b="1" dirty="0" smtClean="0">
                <a:latin typeface="Baskerville Old Face" pitchFamily="18" charset="0"/>
              </a:rPr>
              <a:t>The majority of participants strongly believe that the website's content must be simple to read and understand.</a:t>
            </a:r>
          </a:p>
        </p:txBody>
      </p:sp>
    </p:spTree>
    <p:extLst>
      <p:ext uri="{BB962C8B-B14F-4D97-AF65-F5344CB8AC3E}">
        <p14:creationId xmlns="" xmlns:p14="http://schemas.microsoft.com/office/powerpoint/2010/main" val="307196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People's hands">
            <a:extLst>
              <a:ext uri="{FF2B5EF4-FFF2-40B4-BE49-F238E27FC236}">
                <a16:creationId xmlns="" xmlns:a16="http://schemas.microsoft.com/office/drawing/2014/main" id="{7D87B918-371C-4B31-9C7A-1D9A08C8A3BB}"/>
              </a:ext>
            </a:extLst>
          </p:cNvPr>
          <p:cNvPicPr>
            <a:picLocks noGrp="1" noChangeAspect="1"/>
          </p:cNvPicPr>
          <p:nvPr>
            <p:ph sz="half" idx="4294967295"/>
          </p:nvPr>
        </p:nvPicPr>
        <p:blipFill rotWithShape="1">
          <a:blip r:embed="rId3" cstate="print">
            <a:extLst>
              <a:ext uri="{28A0092B-C50C-407E-A947-70E740481C1C}">
                <a14:useLocalDpi xmlns="" xmlns:a14="http://schemas.microsoft.com/office/drawing/2010/main" val="0"/>
              </a:ext>
            </a:extLst>
          </a:blip>
          <a:srcRect/>
          <a:stretch/>
        </p:blipFill>
        <p:spPr>
          <a:xfrm>
            <a:off x="1200" y="0"/>
            <a:ext cx="12189600" cy="6856650"/>
          </a:xfrm>
        </p:spPr>
      </p:pic>
      <p:sp>
        <p:nvSpPr>
          <p:cNvPr id="8" name="object 3" descr="Blue rectangle">
            <a:extLst>
              <a:ext uri="{FF2B5EF4-FFF2-40B4-BE49-F238E27FC236}">
                <a16:creationId xmlns="" xmlns:a16="http://schemas.microsoft.com/office/drawing/2014/main" id="{A277388B-76FD-44C4-B506-F8A157E57C65}"/>
              </a:ext>
            </a:extLst>
          </p:cNvPr>
          <p:cNvSpPr/>
          <p:nvPr/>
        </p:nvSpPr>
        <p:spPr>
          <a:xfrm>
            <a:off x="2400" y="0"/>
            <a:ext cx="12189600" cy="6858000"/>
          </a:xfrm>
          <a:custGeom>
            <a:avLst/>
            <a:gdLst/>
            <a:ahLst/>
            <a:cxnLst/>
            <a:rect l="l" t="t" r="r" b="b"/>
            <a:pathLst>
              <a:path w="12189460" h="6858000">
                <a:moveTo>
                  <a:pt x="0" y="6858000"/>
                </a:moveTo>
                <a:lnTo>
                  <a:pt x="12188952" y="6858000"/>
                </a:lnTo>
                <a:lnTo>
                  <a:pt x="12188952" y="0"/>
                </a:lnTo>
                <a:lnTo>
                  <a:pt x="0" y="0"/>
                </a:lnTo>
                <a:lnTo>
                  <a:pt x="0" y="6858000"/>
                </a:lnTo>
                <a:close/>
              </a:path>
            </a:pathLst>
          </a:custGeom>
          <a:solidFill>
            <a:schemeClr val="tx2">
              <a:alpha val="69999"/>
            </a:schemeClr>
          </a:solidFill>
        </p:spPr>
        <p:txBody>
          <a:bodyPr wrap="square" lIns="0" tIns="0" rIns="0" bIns="0" rtlCol="0"/>
          <a:lstStyle/>
          <a:p>
            <a:pPr algn="ctr"/>
            <a:r>
              <a:rPr lang="en-US" sz="3200" dirty="0" smtClean="0">
                <a:solidFill>
                  <a:schemeClr val="accent1">
                    <a:lumMod val="20000"/>
                    <a:lumOff val="80000"/>
                  </a:schemeClr>
                </a:solidFill>
              </a:rPr>
              <a:t>INTRODUCTION</a:t>
            </a:r>
          </a:p>
          <a:p>
            <a:pPr algn="ctr"/>
            <a:endParaRPr lang="en-US" sz="2000" dirty="0">
              <a:solidFill>
                <a:schemeClr val="accent1">
                  <a:lumMod val="20000"/>
                  <a:lumOff val="80000"/>
                </a:schemeClr>
              </a:solidFill>
            </a:endParaRPr>
          </a:p>
          <a:p>
            <a:pPr algn="ctr"/>
            <a:r>
              <a:rPr lang="en-US" sz="2000" dirty="0" smtClean="0">
                <a:solidFill>
                  <a:schemeClr val="accent1">
                    <a:lumMod val="20000"/>
                    <a:lumOff val="80000"/>
                  </a:schemeClr>
                </a:solidFill>
              </a:rPr>
              <a:t>Customer </a:t>
            </a:r>
            <a:r>
              <a:rPr lang="en-US" sz="2000" dirty="0">
                <a:solidFill>
                  <a:schemeClr val="accent1">
                    <a:lumMod val="20000"/>
                    <a:lumOff val="80000"/>
                  </a:schemeClr>
                </a:solidFill>
              </a:rPr>
              <a:t>satisfaction has emerged as one of the most important</a:t>
            </a:r>
          </a:p>
          <a:p>
            <a:pPr algn="ctr"/>
            <a:r>
              <a:rPr lang="en-US" sz="2000" dirty="0">
                <a:solidFill>
                  <a:schemeClr val="accent1">
                    <a:lumMod val="20000"/>
                    <a:lumOff val="80000"/>
                  </a:schemeClr>
                </a:solidFill>
              </a:rPr>
              <a:t>factors that guarantee the success of the online store; it has been</a:t>
            </a:r>
          </a:p>
          <a:p>
            <a:pPr algn="ctr"/>
            <a:r>
              <a:rPr lang="en-US" sz="2000" dirty="0">
                <a:solidFill>
                  <a:schemeClr val="accent1">
                    <a:lumMod val="20000"/>
                    <a:lumOff val="80000"/>
                  </a:schemeClr>
                </a:solidFill>
              </a:rPr>
              <a:t>posited as a key stimulant of purchase, repurchase intentions, and</a:t>
            </a:r>
          </a:p>
          <a:p>
            <a:pPr algn="ctr"/>
            <a:r>
              <a:rPr lang="en-US" sz="2000" dirty="0">
                <a:solidFill>
                  <a:schemeClr val="accent1">
                    <a:lumMod val="20000"/>
                    <a:lumOff val="80000"/>
                  </a:schemeClr>
                </a:solidFill>
              </a:rPr>
              <a:t>customer loyalty. A comprehensive review of the literature, theories,</a:t>
            </a:r>
          </a:p>
          <a:p>
            <a:pPr algn="ctr"/>
            <a:r>
              <a:rPr lang="en-US" sz="2000" dirty="0">
                <a:solidFill>
                  <a:schemeClr val="accent1">
                    <a:lumMod val="20000"/>
                    <a:lumOff val="80000"/>
                  </a:schemeClr>
                </a:solidFill>
              </a:rPr>
              <a:t>and models have been carried out to propose the models for customer</a:t>
            </a:r>
          </a:p>
          <a:p>
            <a:pPr algn="ctr"/>
            <a:r>
              <a:rPr lang="en-US" sz="2000" dirty="0">
                <a:solidFill>
                  <a:schemeClr val="accent1">
                    <a:lumMod val="20000"/>
                    <a:lumOff val="80000"/>
                  </a:schemeClr>
                </a:solidFill>
              </a:rPr>
              <a:t>activation and customer retention.</a:t>
            </a:r>
          </a:p>
          <a:p>
            <a:pPr algn="ctr"/>
            <a:endParaRPr lang="en-US" sz="2000" dirty="0">
              <a:solidFill>
                <a:schemeClr val="accent1">
                  <a:lumMod val="20000"/>
                  <a:lumOff val="80000"/>
                </a:schemeClr>
              </a:solidFill>
            </a:endParaRPr>
          </a:p>
          <a:p>
            <a:pPr algn="ctr"/>
            <a:r>
              <a:rPr lang="en-US" sz="2000" dirty="0">
                <a:solidFill>
                  <a:schemeClr val="accent1">
                    <a:lumMod val="20000"/>
                    <a:lumOff val="80000"/>
                  </a:schemeClr>
                </a:solidFill>
              </a:rPr>
              <a:t>Five major factors that contributed to the success of an e-commerce</a:t>
            </a:r>
          </a:p>
          <a:p>
            <a:pPr algn="ctr"/>
            <a:r>
              <a:rPr lang="en-US" sz="2000" dirty="0">
                <a:solidFill>
                  <a:schemeClr val="accent1">
                    <a:lumMod val="20000"/>
                    <a:lumOff val="80000"/>
                  </a:schemeClr>
                </a:solidFill>
              </a:rPr>
              <a:t>store have been identified as service quality, system quality,</a:t>
            </a:r>
          </a:p>
          <a:p>
            <a:pPr algn="ctr"/>
            <a:r>
              <a:rPr lang="en-US" sz="2000" dirty="0">
                <a:solidFill>
                  <a:schemeClr val="accent1">
                    <a:lumMod val="20000"/>
                    <a:lumOff val="80000"/>
                  </a:schemeClr>
                </a:solidFill>
              </a:rPr>
              <a:t>information quality, trust, and net benefit. The research furthermore</a:t>
            </a:r>
          </a:p>
          <a:p>
            <a:pPr algn="ctr"/>
            <a:r>
              <a:rPr lang="en-US" sz="2000" dirty="0">
                <a:solidFill>
                  <a:schemeClr val="accent1">
                    <a:lumMod val="20000"/>
                    <a:lumOff val="80000"/>
                  </a:schemeClr>
                </a:solidFill>
              </a:rPr>
              <a:t>investigated the factors that influence online customers repeat</a:t>
            </a:r>
          </a:p>
          <a:p>
            <a:pPr algn="ctr"/>
            <a:r>
              <a:rPr lang="en-US" sz="2000" dirty="0">
                <a:solidFill>
                  <a:schemeClr val="accent1">
                    <a:lumMod val="20000"/>
                    <a:lumOff val="80000"/>
                  </a:schemeClr>
                </a:solidFill>
              </a:rPr>
              <a:t>purchase intention. The combination of both utilitarian value and</a:t>
            </a:r>
          </a:p>
          <a:p>
            <a:pPr algn="ctr"/>
            <a:r>
              <a:rPr lang="en-US" sz="2000" dirty="0">
                <a:solidFill>
                  <a:schemeClr val="accent1">
                    <a:lumMod val="20000"/>
                    <a:lumOff val="80000"/>
                  </a:schemeClr>
                </a:solidFill>
              </a:rPr>
              <a:t>hedonistic values is needed to affect the repeat purchase intention</a:t>
            </a:r>
          </a:p>
          <a:p>
            <a:pPr algn="ctr"/>
            <a:r>
              <a:rPr lang="en-US" sz="2000" dirty="0">
                <a:solidFill>
                  <a:schemeClr val="accent1">
                    <a:lumMod val="20000"/>
                    <a:lumOff val="80000"/>
                  </a:schemeClr>
                </a:solidFill>
              </a:rPr>
              <a:t>(loyalty) positively. The data is collected from Indian online shoppers.</a:t>
            </a:r>
          </a:p>
          <a:p>
            <a:pPr algn="ctr"/>
            <a:r>
              <a:rPr lang="en-US" sz="2000" dirty="0">
                <a:solidFill>
                  <a:schemeClr val="accent1">
                    <a:lumMod val="20000"/>
                    <a:lumOff val="80000"/>
                  </a:schemeClr>
                </a:solidFill>
              </a:rPr>
              <a:t>Results indicate the e-retail success factors, which are very much</a:t>
            </a:r>
          </a:p>
          <a:p>
            <a:pPr algn="ctr"/>
            <a:r>
              <a:rPr lang="en-US" sz="2000" dirty="0">
                <a:solidFill>
                  <a:schemeClr val="accent1">
                    <a:lumMod val="20000"/>
                    <a:lumOff val="80000"/>
                  </a:schemeClr>
                </a:solidFill>
              </a:rPr>
              <a:t>critical for customer satisfaction. By increasing the utilitarian value and</a:t>
            </a:r>
          </a:p>
          <a:p>
            <a:pPr algn="ctr"/>
            <a:r>
              <a:rPr lang="en-US" sz="2000" dirty="0">
                <a:solidFill>
                  <a:schemeClr val="accent1">
                    <a:lumMod val="20000"/>
                    <a:lumOff val="80000"/>
                  </a:schemeClr>
                </a:solidFill>
              </a:rPr>
              <a:t>hedonistic values derived by the customers, customer satisfaction and</a:t>
            </a:r>
          </a:p>
          <a:p>
            <a:pPr algn="ctr"/>
            <a:r>
              <a:rPr lang="en-US" sz="2000" dirty="0">
                <a:solidFill>
                  <a:schemeClr val="accent1">
                    <a:lumMod val="20000"/>
                    <a:lumOff val="80000"/>
                  </a:schemeClr>
                </a:solidFill>
              </a:rPr>
              <a:t>hence the customer's repeat purchase intention can be increased</a:t>
            </a:r>
          </a:p>
          <a:p>
            <a:pPr algn="ctr"/>
            <a:r>
              <a:rPr lang="en-US" sz="2000" dirty="0">
                <a:solidFill>
                  <a:schemeClr val="accent1">
                    <a:lumMod val="20000"/>
                    <a:lumOff val="80000"/>
                  </a:schemeClr>
                </a:solidFill>
              </a:rPr>
              <a:t>significantly.</a:t>
            </a:r>
          </a:p>
        </p:txBody>
      </p:sp>
      <p:sp>
        <p:nvSpPr>
          <p:cNvPr id="9" name="Oval 8" descr="Beige oval">
            <a:extLst>
              <a:ext uri="{FF2B5EF4-FFF2-40B4-BE49-F238E27FC236}">
                <a16:creationId xmlns="" xmlns:a16="http://schemas.microsoft.com/office/drawing/2014/main" id="{1191A09B-8CB4-416A-B1F9-ABC3B476DE1F}"/>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lide Number Placeholder 4">
            <a:extLst>
              <a:ext uri="{FF2B5EF4-FFF2-40B4-BE49-F238E27FC236}">
                <a16:creationId xmlns="" xmlns:a16="http://schemas.microsoft.com/office/drawing/2014/main" id="{CDF3C1EE-D9A0-406A-9A3A-75C82527E0DC}"/>
              </a:ext>
            </a:extLst>
          </p:cNvPr>
          <p:cNvSpPr>
            <a:spLocks noGrp="1"/>
          </p:cNvSpPr>
          <p:nvPr>
            <p:ph type="sldNum" sz="quarter" idx="12"/>
          </p:nvPr>
        </p:nvSpPr>
        <p:spPr/>
        <p:txBody>
          <a:bodyPr/>
          <a:lstStyle/>
          <a:p>
            <a:fld id="{82EE24B5-652C-4DB5-B7C3-B5BBEC1280B1}" type="slidenum">
              <a:rPr lang="en-US" smtClean="0"/>
              <a:pPr/>
              <a:t>2</a:t>
            </a:fld>
            <a:endParaRPr lang="en-US" dirty="0"/>
          </a:p>
        </p:txBody>
      </p:sp>
      <p:cxnSp>
        <p:nvCxnSpPr>
          <p:cNvPr id="10" name="Straight Connector 9" descr="Line">
            <a:extLst>
              <a:ext uri="{FF2B5EF4-FFF2-40B4-BE49-F238E27FC236}">
                <a16:creationId xmlns="" xmlns:a16="http://schemas.microsoft.com/office/drawing/2014/main" id="{4C3F4FC5-0C01-4592-9483-D476EA2BDF93}"/>
              </a:ext>
            </a:extLst>
          </p:cNvPr>
          <p:cNvCxnSpPr/>
          <p:nvPr/>
        </p:nvCxnSpPr>
        <p:spPr>
          <a:xfrm>
            <a:off x="6096000" y="4124378"/>
            <a:ext cx="0" cy="39600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2632158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20</a:t>
            </a:fld>
            <a:endParaRPr lang="en-US" dirty="0"/>
          </a:p>
        </p:txBody>
      </p:sp>
      <p:pic>
        <p:nvPicPr>
          <p:cNvPr id="4" name="Picture 3"/>
          <p:cNvPicPr>
            <a:picLocks noChangeAspect="1"/>
          </p:cNvPicPr>
          <p:nvPr/>
        </p:nvPicPr>
        <p:blipFill>
          <a:blip r:embed="rId2" cstate="print"/>
          <a:stretch>
            <a:fillRect/>
          </a:stretch>
        </p:blipFill>
        <p:spPr>
          <a:xfrm>
            <a:off x="0" y="0"/>
            <a:ext cx="12192000" cy="6857999"/>
          </a:xfrm>
          <a:prstGeom prst="rect">
            <a:avLst/>
          </a:prstGeom>
        </p:spPr>
      </p:pic>
      <p:sp>
        <p:nvSpPr>
          <p:cNvPr id="5" name="TextBox 4"/>
          <p:cNvSpPr txBox="1"/>
          <p:nvPr/>
        </p:nvSpPr>
        <p:spPr>
          <a:xfrm>
            <a:off x="5320145" y="4139738"/>
            <a:ext cx="6068291" cy="1815882"/>
          </a:xfrm>
          <a:prstGeom prst="rect">
            <a:avLst/>
          </a:prstGeom>
          <a:noFill/>
        </p:spPr>
        <p:txBody>
          <a:bodyPr wrap="square" rtlCol="0">
            <a:spAutoFit/>
          </a:bodyPr>
          <a:lstStyle/>
          <a:p>
            <a:pPr lvl="0"/>
            <a:r>
              <a:rPr lang="en-US" sz="2800" b="1" dirty="0" smtClean="0">
                <a:latin typeface="Baskerville Old Face" pitchFamily="18" charset="0"/>
              </a:rPr>
              <a:t>Approximately 73% of all customers believe that information on similar products to the one highlighted is useful for product comparison.</a:t>
            </a:r>
          </a:p>
        </p:txBody>
      </p:sp>
    </p:spTree>
    <p:extLst>
      <p:ext uri="{BB962C8B-B14F-4D97-AF65-F5344CB8AC3E}">
        <p14:creationId xmlns="" xmlns:p14="http://schemas.microsoft.com/office/powerpoint/2010/main" val="10878758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stretch>
            <a:fillRect/>
          </a:stretch>
        </p:blipFill>
        <p:spPr>
          <a:xfrm>
            <a:off x="0" y="0"/>
            <a:ext cx="12192000" cy="6857999"/>
          </a:xfrm>
          <a:prstGeom prst="rect">
            <a:avLst/>
          </a:prstGeom>
        </p:spPr>
      </p:pic>
      <p:sp>
        <p:nvSpPr>
          <p:cNvPr id="3" name="TextBox 2"/>
          <p:cNvSpPr txBox="1"/>
          <p:nvPr/>
        </p:nvSpPr>
        <p:spPr>
          <a:xfrm>
            <a:off x="6018415" y="4206240"/>
            <a:ext cx="5702530" cy="2246769"/>
          </a:xfrm>
          <a:prstGeom prst="rect">
            <a:avLst/>
          </a:prstGeom>
          <a:noFill/>
        </p:spPr>
        <p:txBody>
          <a:bodyPr wrap="square" rtlCol="0">
            <a:spAutoFit/>
          </a:bodyPr>
          <a:lstStyle/>
          <a:p>
            <a:pPr lvl="0"/>
            <a:r>
              <a:rPr lang="en-US" sz="2800" b="1" dirty="0" smtClean="0">
                <a:latin typeface="Baskerville Old Face" pitchFamily="18" charset="0"/>
              </a:rPr>
              <a:t>The majority of participants think that providing comprehensive information on the listed seller and the goods being offered is critical for making a purchase choice.</a:t>
            </a:r>
          </a:p>
        </p:txBody>
      </p:sp>
    </p:spTree>
    <p:extLst>
      <p:ext uri="{BB962C8B-B14F-4D97-AF65-F5344CB8AC3E}">
        <p14:creationId xmlns="" xmlns:p14="http://schemas.microsoft.com/office/powerpoint/2010/main" val="144427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22</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5320145" y="4056611"/>
            <a:ext cx="5802284" cy="1384995"/>
          </a:xfrm>
          <a:prstGeom prst="rect">
            <a:avLst/>
          </a:prstGeom>
          <a:noFill/>
        </p:spPr>
        <p:txBody>
          <a:bodyPr wrap="square" rtlCol="0">
            <a:spAutoFit/>
          </a:bodyPr>
          <a:lstStyle/>
          <a:p>
            <a:pPr lvl="0"/>
            <a:r>
              <a:rPr lang="en-US" sz="2800" b="1" dirty="0" smtClean="0">
                <a:latin typeface="Baskerville Old Face" pitchFamily="18" charset="0"/>
              </a:rPr>
              <a:t>The majority of buyers expect all essential information about listed items to be provided properly.</a:t>
            </a:r>
          </a:p>
        </p:txBody>
      </p:sp>
    </p:spTree>
    <p:extLst>
      <p:ext uri="{BB962C8B-B14F-4D97-AF65-F5344CB8AC3E}">
        <p14:creationId xmlns="" xmlns:p14="http://schemas.microsoft.com/office/powerpoint/2010/main" val="6687993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23</a:t>
            </a:fld>
            <a:endParaRPr lang="en-US" dirty="0"/>
          </a:p>
        </p:txBody>
      </p:sp>
      <p:pic>
        <p:nvPicPr>
          <p:cNvPr id="4" name="Picture 3"/>
          <p:cNvPicPr>
            <a:picLocks noChangeAspect="1"/>
          </p:cNvPicPr>
          <p:nvPr/>
        </p:nvPicPr>
        <p:blipFill>
          <a:blip r:embed="rId2" cstate="print"/>
          <a:stretch>
            <a:fillRect/>
          </a:stretch>
        </p:blipFill>
        <p:spPr>
          <a:xfrm>
            <a:off x="0" y="0"/>
            <a:ext cx="12191999" cy="6858000"/>
          </a:xfrm>
          <a:prstGeom prst="rect">
            <a:avLst/>
          </a:prstGeom>
        </p:spPr>
      </p:pic>
    </p:spTree>
    <p:extLst>
      <p:ext uri="{BB962C8B-B14F-4D97-AF65-F5344CB8AC3E}">
        <p14:creationId xmlns="" xmlns:p14="http://schemas.microsoft.com/office/powerpoint/2010/main" val="2808844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24</a:t>
            </a:fld>
            <a:endParaRPr lang="en-US" dirty="0"/>
          </a:p>
        </p:txBody>
      </p:sp>
      <p:pic>
        <p:nvPicPr>
          <p:cNvPr id="4" name="Picture 3"/>
          <p:cNvPicPr>
            <a:picLocks noChangeAspect="1"/>
          </p:cNvPicPr>
          <p:nvPr/>
        </p:nvPicPr>
        <p:blipFill>
          <a:blip r:embed="rId2" cstate="print"/>
          <a:stretch>
            <a:fillRect/>
          </a:stretch>
        </p:blipFill>
        <p:spPr>
          <a:xfrm>
            <a:off x="0" y="0"/>
            <a:ext cx="12191999" cy="6858000"/>
          </a:xfrm>
          <a:prstGeom prst="rect">
            <a:avLst/>
          </a:prstGeom>
        </p:spPr>
      </p:pic>
    </p:spTree>
    <p:extLst>
      <p:ext uri="{BB962C8B-B14F-4D97-AF65-F5344CB8AC3E}">
        <p14:creationId xmlns="" xmlns:p14="http://schemas.microsoft.com/office/powerpoint/2010/main" val="4343309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25</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5968538" y="4156364"/>
            <a:ext cx="5935287" cy="2246769"/>
          </a:xfrm>
          <a:prstGeom prst="rect">
            <a:avLst/>
          </a:prstGeom>
          <a:noFill/>
        </p:spPr>
        <p:txBody>
          <a:bodyPr wrap="square" rtlCol="0">
            <a:spAutoFit/>
          </a:bodyPr>
          <a:lstStyle/>
          <a:p>
            <a:pPr lvl="0"/>
            <a:r>
              <a:rPr lang="en-US" sz="2800" b="1" dirty="0" smtClean="0">
                <a:latin typeface="Baskerville Old Face" pitchFamily="18" charset="0"/>
              </a:rPr>
              <a:t>91% of customers want a user-friendly website layout as well as ease of navigation; they also want the loading and processing speed to be as fast as possible.</a:t>
            </a:r>
          </a:p>
        </p:txBody>
      </p:sp>
    </p:spTree>
    <p:extLst>
      <p:ext uri="{BB962C8B-B14F-4D97-AF65-F5344CB8AC3E}">
        <p14:creationId xmlns="" xmlns:p14="http://schemas.microsoft.com/office/powerpoint/2010/main" val="13430097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26</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Tree>
    <p:extLst>
      <p:ext uri="{BB962C8B-B14F-4D97-AF65-F5344CB8AC3E}">
        <p14:creationId xmlns="" xmlns:p14="http://schemas.microsoft.com/office/powerpoint/2010/main" val="30890786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27</a:t>
            </a:fld>
            <a:endParaRPr lang="en-US" dirty="0"/>
          </a:p>
        </p:txBody>
      </p:sp>
      <p:pic>
        <p:nvPicPr>
          <p:cNvPr id="4" name="Picture 3"/>
          <p:cNvPicPr>
            <a:picLocks noChangeAspect="1"/>
          </p:cNvPicPr>
          <p:nvPr/>
        </p:nvPicPr>
        <p:blipFill>
          <a:blip r:embed="rId2" cstate="print"/>
          <a:stretch>
            <a:fillRect/>
          </a:stretch>
        </p:blipFill>
        <p:spPr>
          <a:xfrm>
            <a:off x="0" y="0"/>
            <a:ext cx="12192000" cy="6857999"/>
          </a:xfrm>
          <a:prstGeom prst="rect">
            <a:avLst/>
          </a:prstGeom>
        </p:spPr>
      </p:pic>
      <p:sp>
        <p:nvSpPr>
          <p:cNvPr id="5" name="TextBox 4"/>
          <p:cNvSpPr txBox="1"/>
          <p:nvPr/>
        </p:nvSpPr>
        <p:spPr>
          <a:xfrm>
            <a:off x="4671753" y="4139738"/>
            <a:ext cx="7265323" cy="1384995"/>
          </a:xfrm>
          <a:prstGeom prst="rect">
            <a:avLst/>
          </a:prstGeom>
          <a:noFill/>
        </p:spPr>
        <p:txBody>
          <a:bodyPr wrap="square" rtlCol="0">
            <a:spAutoFit/>
          </a:bodyPr>
          <a:lstStyle/>
          <a:p>
            <a:pPr lvl="0"/>
            <a:r>
              <a:rPr lang="en-US" sz="2800" b="1" dirty="0" smtClean="0">
                <a:latin typeface="Baskerville Old Face" pitchFamily="18" charset="0"/>
              </a:rPr>
              <a:t>83% of customers believe that the online retailer will complete its portion of the transaction within the time frame specified.</a:t>
            </a:r>
          </a:p>
        </p:txBody>
      </p:sp>
    </p:spTree>
    <p:extLst>
      <p:ext uri="{BB962C8B-B14F-4D97-AF65-F5344CB8AC3E}">
        <p14:creationId xmlns="" xmlns:p14="http://schemas.microsoft.com/office/powerpoint/2010/main" val="10633503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28</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Tree>
    <p:extLst>
      <p:ext uri="{BB962C8B-B14F-4D97-AF65-F5344CB8AC3E}">
        <p14:creationId xmlns="" xmlns:p14="http://schemas.microsoft.com/office/powerpoint/2010/main" val="40857847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29</a:t>
            </a:fld>
            <a:endParaRPr lang="en-US" dirty="0"/>
          </a:p>
        </p:txBody>
      </p:sp>
      <p:pic>
        <p:nvPicPr>
          <p:cNvPr id="4" name="Picture 3"/>
          <p:cNvPicPr>
            <a:picLocks noChangeAspect="1"/>
          </p:cNvPicPr>
          <p:nvPr/>
        </p:nvPicPr>
        <p:blipFill>
          <a:blip r:embed="rId2" cstate="print"/>
          <a:stretch>
            <a:fillRect/>
          </a:stretch>
        </p:blipFill>
        <p:spPr>
          <a:xfrm>
            <a:off x="0" y="0"/>
            <a:ext cx="12191999" cy="6858000"/>
          </a:xfrm>
          <a:prstGeom prst="rect">
            <a:avLst/>
          </a:prstGeom>
        </p:spPr>
      </p:pic>
    </p:spTree>
    <p:extLst>
      <p:ext uri="{BB962C8B-B14F-4D97-AF65-F5344CB8AC3E}">
        <p14:creationId xmlns="" xmlns:p14="http://schemas.microsoft.com/office/powerpoint/2010/main" val="2549375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Oval 13" descr="Beige oval">
            <a:extLst>
              <a:ext uri="{FF2B5EF4-FFF2-40B4-BE49-F238E27FC236}">
                <a16:creationId xmlns="" xmlns:a16="http://schemas.microsoft.com/office/drawing/2014/main" id="{B8809DE3-0F1D-442A-8935-B40AD580864B}"/>
              </a:ext>
            </a:extLst>
          </p:cNvPr>
          <p:cNvSpPr/>
          <p:nvPr/>
        </p:nvSpPr>
        <p:spPr>
          <a:xfrm>
            <a:off x="11562237" y="6227432"/>
            <a:ext cx="266400" cy="26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lide Number Placeholder 4">
            <a:extLst>
              <a:ext uri="{FF2B5EF4-FFF2-40B4-BE49-F238E27FC236}">
                <a16:creationId xmlns="" xmlns:a16="http://schemas.microsoft.com/office/drawing/2014/main" id="{77C2D5CA-E2DA-4224-B2BC-C872D2EF6596}"/>
              </a:ext>
            </a:extLst>
          </p:cNvPr>
          <p:cNvSpPr>
            <a:spLocks noGrp="1"/>
          </p:cNvSpPr>
          <p:nvPr>
            <p:ph type="sldNum" sz="quarter" idx="12"/>
          </p:nvPr>
        </p:nvSpPr>
        <p:spPr/>
        <p:txBody>
          <a:bodyPr/>
          <a:lstStyle/>
          <a:p>
            <a:fld id="{82EE24B5-652C-4DB5-B7C3-B5BBEC1280B1}" type="slidenum">
              <a:rPr lang="en-US" smtClean="0"/>
              <a:pPr/>
              <a:t>3</a:t>
            </a:fld>
            <a:endParaRPr lang="en-US" dirty="0"/>
          </a:p>
        </p:txBody>
      </p:sp>
      <p:sp>
        <p:nvSpPr>
          <p:cNvPr id="23" name="Rectangle 22"/>
          <p:cNvSpPr/>
          <p:nvPr/>
        </p:nvSpPr>
        <p:spPr>
          <a:xfrm>
            <a:off x="4672352" y="121572"/>
            <a:ext cx="2815376" cy="584775"/>
          </a:xfrm>
          <a:prstGeom prst="rect">
            <a:avLst/>
          </a:prstGeom>
        </p:spPr>
        <p:txBody>
          <a:bodyPr wrap="square">
            <a:spAutoFit/>
          </a:bodyPr>
          <a:lstStyle/>
          <a:p>
            <a:r>
              <a:rPr lang="en-US" sz="3200" dirty="0"/>
              <a:t>OBJECTIVE</a:t>
            </a:r>
            <a:endParaRPr lang="x-none" sz="3200" dirty="0"/>
          </a:p>
        </p:txBody>
      </p:sp>
      <p:pic>
        <p:nvPicPr>
          <p:cNvPr id="2" name="Picture 1"/>
          <p:cNvPicPr>
            <a:picLocks noChangeAspect="1"/>
          </p:cNvPicPr>
          <p:nvPr/>
        </p:nvPicPr>
        <p:blipFill>
          <a:blip r:embed="rId3" cstate="print"/>
          <a:stretch>
            <a:fillRect/>
          </a:stretch>
        </p:blipFill>
        <p:spPr>
          <a:xfrm>
            <a:off x="1031265" y="2461890"/>
            <a:ext cx="8880581" cy="4078137"/>
          </a:xfrm>
          <a:prstGeom prst="rect">
            <a:avLst/>
          </a:prstGeom>
        </p:spPr>
      </p:pic>
      <p:sp>
        <p:nvSpPr>
          <p:cNvPr id="3" name="Rectangle 2"/>
          <p:cNvSpPr/>
          <p:nvPr/>
        </p:nvSpPr>
        <p:spPr>
          <a:xfrm>
            <a:off x="895831" y="822257"/>
            <a:ext cx="9898422" cy="1323439"/>
          </a:xfrm>
          <a:prstGeom prst="rect">
            <a:avLst/>
          </a:prstGeom>
        </p:spPr>
        <p:txBody>
          <a:bodyPr wrap="square">
            <a:spAutoFit/>
          </a:bodyPr>
          <a:lstStyle/>
          <a:p>
            <a:r>
              <a:rPr lang="en-US" sz="2000" dirty="0"/>
              <a:t>Our major goal in performing this project is to evaluate if people are purchasing items from e-commerce websites, how they gave feedback to these websites based on many positive and negative aspects, and also the details of the users based on factors such as age, gender, and so on.</a:t>
            </a:r>
            <a:endParaRPr lang="x-none" sz="2000" dirty="0"/>
          </a:p>
        </p:txBody>
      </p:sp>
    </p:spTree>
    <p:extLst>
      <p:ext uri="{BB962C8B-B14F-4D97-AF65-F5344CB8AC3E}">
        <p14:creationId xmlns="" xmlns:p14="http://schemas.microsoft.com/office/powerpoint/2010/main" val="28240399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30</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5419898" y="4156364"/>
            <a:ext cx="5968538" cy="1384995"/>
          </a:xfrm>
          <a:prstGeom prst="rect">
            <a:avLst/>
          </a:prstGeom>
          <a:noFill/>
        </p:spPr>
        <p:txBody>
          <a:bodyPr wrap="square" rtlCol="0">
            <a:spAutoFit/>
          </a:bodyPr>
          <a:lstStyle/>
          <a:p>
            <a:pPr lvl="0"/>
            <a:r>
              <a:rPr lang="en-US" sz="2800" b="1" dirty="0" smtClean="0">
                <a:latin typeface="Baskerville Old Face" pitchFamily="18" charset="0"/>
              </a:rPr>
              <a:t>Many customers believe that purchasing online saves them money because of the cost and discount considerations.</a:t>
            </a:r>
          </a:p>
        </p:txBody>
      </p:sp>
    </p:spTree>
    <p:extLst>
      <p:ext uri="{BB962C8B-B14F-4D97-AF65-F5344CB8AC3E}">
        <p14:creationId xmlns="" xmlns:p14="http://schemas.microsoft.com/office/powerpoint/2010/main" val="8252055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31</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Tree>
    <p:extLst>
      <p:ext uri="{BB962C8B-B14F-4D97-AF65-F5344CB8AC3E}">
        <p14:creationId xmlns="" xmlns:p14="http://schemas.microsoft.com/office/powerpoint/2010/main" val="21119930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32</a:t>
            </a:fld>
            <a:endParaRPr lang="en-US" dirty="0"/>
          </a:p>
        </p:txBody>
      </p:sp>
      <p:pic>
        <p:nvPicPr>
          <p:cNvPr id="4" name="Picture 3"/>
          <p:cNvPicPr>
            <a:picLocks noChangeAspect="1"/>
          </p:cNvPicPr>
          <p:nvPr/>
        </p:nvPicPr>
        <p:blipFill>
          <a:blip r:embed="rId2" cstate="print"/>
          <a:stretch>
            <a:fillRect/>
          </a:stretch>
        </p:blipFill>
        <p:spPr>
          <a:xfrm>
            <a:off x="0" y="0"/>
            <a:ext cx="12192000" cy="6857999"/>
          </a:xfrm>
          <a:prstGeom prst="rect">
            <a:avLst/>
          </a:prstGeom>
        </p:spPr>
      </p:pic>
    </p:spTree>
    <p:extLst>
      <p:ext uri="{BB962C8B-B14F-4D97-AF65-F5344CB8AC3E}">
        <p14:creationId xmlns="" xmlns:p14="http://schemas.microsoft.com/office/powerpoint/2010/main" val="14205002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33</a:t>
            </a:fld>
            <a:endParaRPr lang="en-US" dirty="0"/>
          </a:p>
        </p:txBody>
      </p:sp>
      <p:pic>
        <p:nvPicPr>
          <p:cNvPr id="4" name="Picture 3"/>
          <p:cNvPicPr>
            <a:picLocks noChangeAspect="1"/>
          </p:cNvPicPr>
          <p:nvPr/>
        </p:nvPicPr>
        <p:blipFill>
          <a:blip r:embed="rId2" cstate="print"/>
          <a:stretch>
            <a:fillRect/>
          </a:stretch>
        </p:blipFill>
        <p:spPr>
          <a:xfrm>
            <a:off x="199505" y="266008"/>
            <a:ext cx="11704320" cy="6334297"/>
          </a:xfrm>
          <a:prstGeom prst="rect">
            <a:avLst/>
          </a:prstGeom>
        </p:spPr>
      </p:pic>
      <p:sp>
        <p:nvSpPr>
          <p:cNvPr id="5" name="TextBox 4"/>
          <p:cNvSpPr txBox="1"/>
          <p:nvPr/>
        </p:nvSpPr>
        <p:spPr>
          <a:xfrm>
            <a:off x="5818909" y="4438996"/>
            <a:ext cx="5785658" cy="1384995"/>
          </a:xfrm>
          <a:prstGeom prst="rect">
            <a:avLst/>
          </a:prstGeom>
          <a:noFill/>
        </p:spPr>
        <p:txBody>
          <a:bodyPr wrap="square" rtlCol="0">
            <a:spAutoFit/>
          </a:bodyPr>
          <a:lstStyle/>
          <a:p>
            <a:pPr lvl="0"/>
            <a:r>
              <a:rPr lang="en-US" sz="2800" b="1" dirty="0" smtClean="0">
                <a:latin typeface="Baskerville Old Face" pitchFamily="18" charset="0"/>
              </a:rPr>
              <a:t>Approximately 66% obtain loyalty programs from their shopping platforms.</a:t>
            </a:r>
          </a:p>
        </p:txBody>
      </p:sp>
    </p:spTree>
    <p:extLst>
      <p:ext uri="{BB962C8B-B14F-4D97-AF65-F5344CB8AC3E}">
        <p14:creationId xmlns="" xmlns:p14="http://schemas.microsoft.com/office/powerpoint/2010/main" val="11415753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34</a:t>
            </a:fld>
            <a:endParaRPr lang="en-US" dirty="0"/>
          </a:p>
        </p:txBody>
      </p:sp>
      <p:pic>
        <p:nvPicPr>
          <p:cNvPr id="4" name="Picture 3"/>
          <p:cNvPicPr>
            <a:picLocks noChangeAspect="1"/>
          </p:cNvPicPr>
          <p:nvPr/>
        </p:nvPicPr>
        <p:blipFill>
          <a:blip r:embed="rId2" cstate="print"/>
          <a:stretch>
            <a:fillRect/>
          </a:stretch>
        </p:blipFill>
        <p:spPr>
          <a:xfrm>
            <a:off x="0" y="0"/>
            <a:ext cx="12191999" cy="6857999"/>
          </a:xfrm>
          <a:prstGeom prst="rect">
            <a:avLst/>
          </a:prstGeom>
        </p:spPr>
      </p:pic>
    </p:spTree>
    <p:extLst>
      <p:ext uri="{BB962C8B-B14F-4D97-AF65-F5344CB8AC3E}">
        <p14:creationId xmlns="" xmlns:p14="http://schemas.microsoft.com/office/powerpoint/2010/main" val="289094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35</a:t>
            </a:fld>
            <a:endParaRPr lang="en-US" dirty="0"/>
          </a:p>
        </p:txBody>
      </p:sp>
      <p:pic>
        <p:nvPicPr>
          <p:cNvPr id="4" name="Picture 3"/>
          <p:cNvPicPr>
            <a:picLocks noChangeAspect="1"/>
          </p:cNvPicPr>
          <p:nvPr/>
        </p:nvPicPr>
        <p:blipFill>
          <a:blip r:embed="rId2" cstate="print"/>
          <a:stretch>
            <a:fillRect/>
          </a:stretch>
        </p:blipFill>
        <p:spPr>
          <a:xfrm>
            <a:off x="0" y="0"/>
            <a:ext cx="12192000" cy="6857999"/>
          </a:xfrm>
          <a:prstGeom prst="rect">
            <a:avLst/>
          </a:prstGeom>
        </p:spPr>
      </p:pic>
    </p:spTree>
    <p:extLst>
      <p:ext uri="{BB962C8B-B14F-4D97-AF65-F5344CB8AC3E}">
        <p14:creationId xmlns="" xmlns:p14="http://schemas.microsoft.com/office/powerpoint/2010/main" val="37225927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58E1BE2-A8BA-40A1-94C4-CC37ABD685BA}"/>
              </a:ext>
            </a:extLst>
          </p:cNvPr>
          <p:cNvSpPr>
            <a:spLocks noGrp="1"/>
          </p:cNvSpPr>
          <p:nvPr>
            <p:ph type="title"/>
          </p:nvPr>
        </p:nvSpPr>
        <p:spPr>
          <a:xfrm>
            <a:off x="259634" y="6281"/>
            <a:ext cx="9991949" cy="1255850"/>
          </a:xfrm>
        </p:spPr>
        <p:txBody>
          <a:bodyPr/>
          <a:lstStyle/>
          <a:p>
            <a:r>
              <a:rPr lang="en-US" dirty="0"/>
              <a:t>Part 3 - Hedonic Values</a:t>
            </a:r>
          </a:p>
        </p:txBody>
      </p:sp>
      <p:sp>
        <p:nvSpPr>
          <p:cNvPr id="3" name="Slide Number Placeholder 2">
            <a:extLst>
              <a:ext uri="{FF2B5EF4-FFF2-40B4-BE49-F238E27FC236}">
                <a16:creationId xmlns="" xmlns:a16="http://schemas.microsoft.com/office/drawing/2014/main" id="{FF7B0A5E-05B1-4C81-8D88-D3E44FA213A7}"/>
              </a:ext>
            </a:extLst>
          </p:cNvPr>
          <p:cNvSpPr>
            <a:spLocks noGrp="1"/>
          </p:cNvSpPr>
          <p:nvPr>
            <p:ph type="sldNum" sz="quarter" idx="12"/>
          </p:nvPr>
        </p:nvSpPr>
        <p:spPr>
          <a:xfrm>
            <a:off x="11484886" y="6174902"/>
            <a:ext cx="357116" cy="365125"/>
          </a:xfrm>
        </p:spPr>
        <p:txBody>
          <a:bodyPr/>
          <a:lstStyle/>
          <a:p>
            <a:fld id="{82EE24B5-652C-4DB5-B7C3-B5BBEC1280B1}" type="slidenum">
              <a:rPr lang="en-US" smtClean="0"/>
              <a:pPr/>
              <a:t>36</a:t>
            </a:fld>
            <a:endParaRPr lang="en-US" dirty="0"/>
          </a:p>
        </p:txBody>
      </p:sp>
      <p:sp>
        <p:nvSpPr>
          <p:cNvPr id="5" name="object 18" descr="Beige rectangle">
            <a:extLst>
              <a:ext uri="{FF2B5EF4-FFF2-40B4-BE49-F238E27FC236}">
                <a16:creationId xmlns="" xmlns:a16="http://schemas.microsoft.com/office/drawing/2014/main" id="{2A80C383-7931-469D-823B-F6CD1CFAB9FF}"/>
              </a:ext>
            </a:extLst>
          </p:cNvPr>
          <p:cNvSpPr/>
          <p:nvPr/>
        </p:nvSpPr>
        <p:spPr>
          <a:xfrm flipV="1">
            <a:off x="382999" y="886877"/>
            <a:ext cx="4407942" cy="45719"/>
          </a:xfrm>
          <a:custGeom>
            <a:avLst/>
            <a:gdLst/>
            <a:ahLst/>
            <a:cxnLst/>
            <a:rect l="l" t="t" r="r" b="b"/>
            <a:pathLst>
              <a:path w="3218815">
                <a:moveTo>
                  <a:pt x="0" y="0"/>
                </a:moveTo>
                <a:lnTo>
                  <a:pt x="3218395" y="0"/>
                </a:lnTo>
              </a:path>
            </a:pathLst>
          </a:custGeom>
          <a:ln w="54863">
            <a:solidFill>
              <a:schemeClr val="accent1"/>
            </a:solidFill>
          </a:ln>
        </p:spPr>
        <p:txBody>
          <a:bodyPr wrap="square" lIns="0" tIns="0" rIns="0" bIns="0" rtlCol="0"/>
          <a:lstStyle/>
          <a:p>
            <a:endParaRPr lang="en-US" dirty="0"/>
          </a:p>
        </p:txBody>
      </p:sp>
      <p:pic>
        <p:nvPicPr>
          <p:cNvPr id="8" name="Picture 7"/>
          <p:cNvPicPr>
            <a:picLocks noChangeAspect="1"/>
          </p:cNvPicPr>
          <p:nvPr/>
        </p:nvPicPr>
        <p:blipFill>
          <a:blip r:embed="rId3" cstate="print"/>
          <a:stretch>
            <a:fillRect/>
          </a:stretch>
        </p:blipFill>
        <p:spPr>
          <a:xfrm>
            <a:off x="0" y="1262132"/>
            <a:ext cx="12192000" cy="5595868"/>
          </a:xfrm>
          <a:prstGeom prst="rect">
            <a:avLst/>
          </a:prstGeom>
        </p:spPr>
      </p:pic>
      <p:sp>
        <p:nvSpPr>
          <p:cNvPr id="6" name="TextBox 5"/>
          <p:cNvSpPr txBox="1"/>
          <p:nvPr/>
        </p:nvSpPr>
        <p:spPr>
          <a:xfrm>
            <a:off x="4887884" y="4572000"/>
            <a:ext cx="6616931" cy="954107"/>
          </a:xfrm>
          <a:prstGeom prst="rect">
            <a:avLst/>
          </a:prstGeom>
          <a:noFill/>
        </p:spPr>
        <p:txBody>
          <a:bodyPr wrap="square" rtlCol="0">
            <a:spAutoFit/>
          </a:bodyPr>
          <a:lstStyle/>
          <a:p>
            <a:pPr lvl="0"/>
            <a:r>
              <a:rPr lang="en-US" sz="2800" b="1" dirty="0" smtClean="0">
                <a:latin typeface="Baskerville Old Face" pitchFamily="18" charset="0"/>
              </a:rPr>
              <a:t>72% of participants think that shopping from an online business is convenient</a:t>
            </a:r>
            <a:r>
              <a:rPr lang="en-US" sz="2800" b="1" dirty="0" smtClean="0">
                <a:latin typeface="Baskerville Old Face" pitchFamily="18" charset="0"/>
              </a:rPr>
              <a:t>.</a:t>
            </a:r>
            <a:endParaRPr lang="en-US" sz="2800" b="1" dirty="0" smtClean="0">
              <a:latin typeface="Baskerville Old Face" pitchFamily="18" charset="0"/>
            </a:endParaRPr>
          </a:p>
        </p:txBody>
      </p:sp>
    </p:spTree>
    <p:extLst>
      <p:ext uri="{BB962C8B-B14F-4D97-AF65-F5344CB8AC3E}">
        <p14:creationId xmlns="" xmlns:p14="http://schemas.microsoft.com/office/powerpoint/2010/main" val="127605671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37</a:t>
            </a:fld>
            <a:endParaRPr lang="en-US" dirty="0"/>
          </a:p>
        </p:txBody>
      </p:sp>
      <p:pic>
        <p:nvPicPr>
          <p:cNvPr id="4" name="Picture 3"/>
          <p:cNvPicPr>
            <a:picLocks noChangeAspect="1"/>
          </p:cNvPicPr>
          <p:nvPr/>
        </p:nvPicPr>
        <p:blipFill>
          <a:blip r:embed="rId2" cstate="print"/>
          <a:stretch>
            <a:fillRect/>
          </a:stretch>
        </p:blipFill>
        <p:spPr>
          <a:xfrm>
            <a:off x="0" y="0"/>
            <a:ext cx="12191999" cy="6857999"/>
          </a:xfrm>
          <a:prstGeom prst="rect">
            <a:avLst/>
          </a:prstGeom>
        </p:spPr>
      </p:pic>
      <p:sp>
        <p:nvSpPr>
          <p:cNvPr id="5" name="TextBox 4"/>
          <p:cNvSpPr txBox="1"/>
          <p:nvPr/>
        </p:nvSpPr>
        <p:spPr>
          <a:xfrm>
            <a:off x="5386647" y="4239491"/>
            <a:ext cx="6350924" cy="1384995"/>
          </a:xfrm>
          <a:prstGeom prst="rect">
            <a:avLst/>
          </a:prstGeom>
          <a:noFill/>
        </p:spPr>
        <p:txBody>
          <a:bodyPr wrap="square" rtlCol="0">
            <a:spAutoFit/>
          </a:bodyPr>
          <a:lstStyle/>
          <a:p>
            <a:pPr lvl="0"/>
            <a:r>
              <a:rPr lang="en-US" sz="2800" b="1" dirty="0" smtClean="0">
                <a:latin typeface="Baskerville Old Face" pitchFamily="18" charset="0"/>
              </a:rPr>
              <a:t>More than half of online shoppers admit that they enjoy the sense of adventure that comes with internet buying</a:t>
            </a:r>
            <a:r>
              <a:rPr lang="en-US" sz="2800" b="1" dirty="0" smtClean="0">
                <a:latin typeface="Baskerville Old Face" pitchFamily="18" charset="0"/>
              </a:rPr>
              <a:t>.</a:t>
            </a:r>
            <a:endParaRPr lang="en-US" sz="2800" b="1" dirty="0" smtClean="0">
              <a:latin typeface="Baskerville Old Face" pitchFamily="18" charset="0"/>
            </a:endParaRPr>
          </a:p>
        </p:txBody>
      </p:sp>
    </p:spTree>
    <p:extLst>
      <p:ext uri="{BB962C8B-B14F-4D97-AF65-F5344CB8AC3E}">
        <p14:creationId xmlns="" xmlns:p14="http://schemas.microsoft.com/office/powerpoint/2010/main" val="9755694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38</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5403273" y="4488873"/>
            <a:ext cx="5702531" cy="1384995"/>
          </a:xfrm>
          <a:prstGeom prst="rect">
            <a:avLst/>
          </a:prstGeom>
          <a:noFill/>
        </p:spPr>
        <p:txBody>
          <a:bodyPr wrap="square" rtlCol="0">
            <a:spAutoFit/>
          </a:bodyPr>
          <a:lstStyle/>
          <a:p>
            <a:pPr lvl="0"/>
            <a:r>
              <a:rPr lang="en-US" sz="2800" b="1" dirty="0" smtClean="0">
                <a:latin typeface="Baskerville Old Face" pitchFamily="18" charset="0"/>
              </a:rPr>
              <a:t>Many customers do not believe that purchasing on their favorite website improves their social standing</a:t>
            </a:r>
            <a:r>
              <a:rPr lang="en-US" sz="2800" b="1" dirty="0" smtClean="0">
                <a:latin typeface="Baskerville Old Face" pitchFamily="18" charset="0"/>
              </a:rPr>
              <a:t>.</a:t>
            </a:r>
            <a:endParaRPr lang="en-US" sz="2800" b="1" dirty="0" smtClean="0">
              <a:latin typeface="Baskerville Old Face" pitchFamily="18" charset="0"/>
            </a:endParaRPr>
          </a:p>
        </p:txBody>
      </p:sp>
    </p:spTree>
    <p:extLst>
      <p:ext uri="{BB962C8B-B14F-4D97-AF65-F5344CB8AC3E}">
        <p14:creationId xmlns="" xmlns:p14="http://schemas.microsoft.com/office/powerpoint/2010/main" val="26682583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39</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5552902" y="4239491"/>
            <a:ext cx="5818909" cy="1384995"/>
          </a:xfrm>
          <a:prstGeom prst="rect">
            <a:avLst/>
          </a:prstGeom>
          <a:noFill/>
        </p:spPr>
        <p:txBody>
          <a:bodyPr wrap="square" rtlCol="0">
            <a:spAutoFit/>
          </a:bodyPr>
          <a:lstStyle/>
          <a:p>
            <a:pPr lvl="0"/>
            <a:r>
              <a:rPr lang="en-US" sz="2800" b="1" dirty="0" smtClean="0">
                <a:latin typeface="Baskerville Old Face" pitchFamily="18" charset="0"/>
              </a:rPr>
              <a:t>Half of all participants claim that purchasing on the website assists them in fulfilling certain responsibilities</a:t>
            </a:r>
            <a:r>
              <a:rPr lang="en-US" sz="2800" b="1" dirty="0" smtClean="0">
                <a:latin typeface="Baskerville Old Face" pitchFamily="18" charset="0"/>
              </a:rPr>
              <a:t>.</a:t>
            </a:r>
            <a:endParaRPr lang="en-US" sz="2800" b="1" dirty="0" smtClean="0">
              <a:latin typeface="Baskerville Old Face" pitchFamily="18" charset="0"/>
            </a:endParaRPr>
          </a:p>
        </p:txBody>
      </p:sp>
    </p:spTree>
    <p:extLst>
      <p:ext uri="{BB962C8B-B14F-4D97-AF65-F5344CB8AC3E}">
        <p14:creationId xmlns="" xmlns:p14="http://schemas.microsoft.com/office/powerpoint/2010/main" val="38030260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74140CF4-2DAA-4239-BB77-274BDD82AB49}"/>
              </a:ext>
            </a:extLst>
          </p:cNvPr>
          <p:cNvSpPr>
            <a:spLocks noGrp="1"/>
          </p:cNvSpPr>
          <p:nvPr>
            <p:ph type="sldNum" sz="quarter" idx="12"/>
          </p:nvPr>
        </p:nvSpPr>
        <p:spPr/>
        <p:txBody>
          <a:bodyPr/>
          <a:lstStyle/>
          <a:p>
            <a:fld id="{82EE24B5-652C-4DB5-B7C3-B5BBEC1280B1}" type="slidenum">
              <a:rPr lang="en-US" smtClean="0"/>
              <a:pPr/>
              <a:t>4</a:t>
            </a:fld>
            <a:endParaRPr lang="en-US" dirty="0"/>
          </a:p>
        </p:txBody>
      </p:sp>
      <p:sp>
        <p:nvSpPr>
          <p:cNvPr id="5" name="object 3" descr="Beige rectangle">
            <a:extLst>
              <a:ext uri="{FF2B5EF4-FFF2-40B4-BE49-F238E27FC236}">
                <a16:creationId xmlns="" xmlns:a16="http://schemas.microsoft.com/office/drawing/2014/main" id="{857A0168-DBD5-47D4-A751-3B39262D8254}"/>
              </a:ext>
            </a:extLst>
          </p:cNvPr>
          <p:cNvSpPr/>
          <p:nvPr/>
        </p:nvSpPr>
        <p:spPr>
          <a:xfrm>
            <a:off x="5056205" y="836613"/>
            <a:ext cx="3307960" cy="5184775"/>
          </a:xfrm>
          <a:custGeom>
            <a:avLst/>
            <a:gdLst/>
            <a:ahLst/>
            <a:cxnLst/>
            <a:rect l="l" t="t" r="r" b="b"/>
            <a:pathLst>
              <a:path w="4010659" h="333375">
                <a:moveTo>
                  <a:pt x="0" y="333006"/>
                </a:moveTo>
                <a:lnTo>
                  <a:pt x="4010367" y="333006"/>
                </a:lnTo>
                <a:lnTo>
                  <a:pt x="4010367" y="0"/>
                </a:lnTo>
                <a:lnTo>
                  <a:pt x="0" y="0"/>
                </a:lnTo>
                <a:lnTo>
                  <a:pt x="0" y="333006"/>
                </a:lnTo>
                <a:close/>
              </a:path>
            </a:pathLst>
          </a:custGeom>
          <a:solidFill>
            <a:schemeClr val="accent1"/>
          </a:solidFill>
        </p:spPr>
        <p:txBody>
          <a:bodyPr wrap="square" lIns="0" tIns="0" rIns="0" bIns="0" rtlCol="0"/>
          <a:lstStyle/>
          <a:p>
            <a:endParaRPr lang="en-US" dirty="0"/>
          </a:p>
        </p:txBody>
      </p:sp>
      <p:sp>
        <p:nvSpPr>
          <p:cNvPr id="6" name="object 6" descr="Blue rectangle">
            <a:extLst>
              <a:ext uri="{FF2B5EF4-FFF2-40B4-BE49-F238E27FC236}">
                <a16:creationId xmlns="" xmlns:a16="http://schemas.microsoft.com/office/drawing/2014/main" id="{7F009843-AFA3-44E8-B7D5-3F39B363C92E}"/>
              </a:ext>
            </a:extLst>
          </p:cNvPr>
          <p:cNvSpPr/>
          <p:nvPr/>
        </p:nvSpPr>
        <p:spPr>
          <a:xfrm>
            <a:off x="7135795" y="1"/>
            <a:ext cx="5056205" cy="6857999"/>
          </a:xfrm>
          <a:custGeom>
            <a:avLst/>
            <a:gdLst/>
            <a:ahLst/>
            <a:cxnLst/>
            <a:rect l="l" t="t" r="r" b="b"/>
            <a:pathLst>
              <a:path w="6689725" h="3528060">
                <a:moveTo>
                  <a:pt x="0" y="3527996"/>
                </a:moveTo>
                <a:lnTo>
                  <a:pt x="6689648" y="3527996"/>
                </a:lnTo>
                <a:lnTo>
                  <a:pt x="6689648" y="0"/>
                </a:lnTo>
                <a:lnTo>
                  <a:pt x="0" y="0"/>
                </a:lnTo>
                <a:lnTo>
                  <a:pt x="0" y="3527996"/>
                </a:lnTo>
                <a:close/>
              </a:path>
            </a:pathLst>
          </a:custGeom>
          <a:solidFill>
            <a:schemeClr val="accent2"/>
          </a:solidFill>
        </p:spPr>
        <p:txBody>
          <a:bodyPr wrap="square" lIns="0" tIns="0" rIns="0" bIns="0" rtlCol="0"/>
          <a:lstStyle/>
          <a:p>
            <a:endParaRPr lang="en-US" dirty="0"/>
          </a:p>
        </p:txBody>
      </p:sp>
      <p:sp>
        <p:nvSpPr>
          <p:cNvPr id="14" name="object 27" descr="Beige rectangle">
            <a:extLst>
              <a:ext uri="{FF2B5EF4-FFF2-40B4-BE49-F238E27FC236}">
                <a16:creationId xmlns="" xmlns:a16="http://schemas.microsoft.com/office/drawing/2014/main" id="{7F820741-8871-4D59-8ED1-466FEFD2AF94}"/>
              </a:ext>
            </a:extLst>
          </p:cNvPr>
          <p:cNvSpPr/>
          <p:nvPr/>
        </p:nvSpPr>
        <p:spPr>
          <a:xfrm flipV="1">
            <a:off x="6892776" y="2384428"/>
            <a:ext cx="2412000" cy="75489"/>
          </a:xfrm>
          <a:custGeom>
            <a:avLst/>
            <a:gdLst/>
            <a:ahLst/>
            <a:cxnLst/>
            <a:rect l="l" t="t" r="r" b="b"/>
            <a:pathLst>
              <a:path w="2501265">
                <a:moveTo>
                  <a:pt x="0" y="0"/>
                </a:moveTo>
                <a:lnTo>
                  <a:pt x="2500883" y="0"/>
                </a:lnTo>
              </a:path>
            </a:pathLst>
          </a:custGeom>
          <a:ln w="54863">
            <a:solidFill>
              <a:schemeClr val="accent1"/>
            </a:solidFill>
          </a:ln>
        </p:spPr>
        <p:txBody>
          <a:bodyPr wrap="square" lIns="0" tIns="0" rIns="0" bIns="0" rtlCol="0"/>
          <a:lstStyle/>
          <a:p>
            <a:endParaRPr lang="en-US" dirty="0"/>
          </a:p>
        </p:txBody>
      </p:sp>
      <p:sp>
        <p:nvSpPr>
          <p:cNvPr id="2" name="Rectangle 1"/>
          <p:cNvSpPr/>
          <p:nvPr/>
        </p:nvSpPr>
        <p:spPr>
          <a:xfrm>
            <a:off x="772731" y="540913"/>
            <a:ext cx="4043967" cy="4401205"/>
          </a:xfrm>
          <a:prstGeom prst="rect">
            <a:avLst/>
          </a:prstGeom>
        </p:spPr>
        <p:txBody>
          <a:bodyPr wrap="square">
            <a:spAutoFit/>
          </a:bodyPr>
          <a:lstStyle/>
          <a:p>
            <a:pPr marL="342900" indent="-342900">
              <a:buFont typeface="Arial" panose="020B0604020202020204" pitchFamily="34" charset="0"/>
              <a:buChar char="•"/>
            </a:pPr>
            <a:r>
              <a:rPr lang="en-US" sz="2000" dirty="0"/>
              <a:t>The Hedonic value consists of factors like Gratification, Role, Best Deal, Social and </a:t>
            </a:r>
            <a:r>
              <a:rPr lang="en-US" sz="2000" dirty="0" smtClean="0"/>
              <a:t>Adventure</a:t>
            </a:r>
            <a:endParaRPr lang="en-US" sz="2000" dirty="0"/>
          </a:p>
          <a:p>
            <a:pPr marL="342900" indent="-342900">
              <a:buFont typeface="Arial" panose="020B0604020202020204" pitchFamily="34" charset="0"/>
              <a:buChar char="•"/>
            </a:pPr>
            <a:r>
              <a:rPr lang="en-US" sz="2000" dirty="0"/>
              <a:t>The Utilitarian value consists of factors like Product Offerings, Convenience, Product Information and Monetary Savings.</a:t>
            </a:r>
          </a:p>
          <a:p>
            <a:pPr marL="342900" indent="-342900">
              <a:buFont typeface="Arial" panose="020B0604020202020204" pitchFamily="34" charset="0"/>
              <a:buChar char="•"/>
            </a:pPr>
            <a:r>
              <a:rPr lang="en-US" sz="2000" dirty="0"/>
              <a:t>Customer Retention is based on 3 factors, according to the above diagram. They are:</a:t>
            </a:r>
          </a:p>
          <a:p>
            <a:pPr marL="342900" indent="-342900">
              <a:buFont typeface="Arial" panose="020B0604020202020204" pitchFamily="34" charset="0"/>
              <a:buChar char="•"/>
            </a:pPr>
            <a:r>
              <a:rPr lang="en-US" sz="2000" dirty="0"/>
              <a:t>Perceived Risk, Hedonic value and Utilitarian value</a:t>
            </a:r>
            <a:endParaRPr lang="x-none" sz="2000" dirty="0"/>
          </a:p>
        </p:txBody>
      </p:sp>
    </p:spTree>
    <p:extLst>
      <p:ext uri="{BB962C8B-B14F-4D97-AF65-F5344CB8AC3E}">
        <p14:creationId xmlns="" xmlns:p14="http://schemas.microsoft.com/office/powerpoint/2010/main" val="32989643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40</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5104015" y="4189615"/>
            <a:ext cx="6134792" cy="1384995"/>
          </a:xfrm>
          <a:prstGeom prst="rect">
            <a:avLst/>
          </a:prstGeom>
          <a:noFill/>
        </p:spPr>
        <p:txBody>
          <a:bodyPr wrap="square" rtlCol="0">
            <a:spAutoFit/>
          </a:bodyPr>
          <a:lstStyle/>
          <a:p>
            <a:pPr lvl="0"/>
            <a:r>
              <a:rPr lang="en-US" sz="2800" b="1" dirty="0" smtClean="0">
                <a:latin typeface="Baskerville Old Face" pitchFamily="18" charset="0"/>
              </a:rPr>
              <a:t>86% of customers think that they receive good value for their money when they purchase online</a:t>
            </a:r>
            <a:r>
              <a:rPr lang="en-US" sz="2800" b="1" dirty="0" smtClean="0">
                <a:latin typeface="Baskerville Old Face" pitchFamily="18" charset="0"/>
              </a:rPr>
              <a:t>.</a:t>
            </a:r>
            <a:endParaRPr lang="en-US" sz="2800" b="1" dirty="0" smtClean="0">
              <a:latin typeface="Baskerville Old Face" pitchFamily="18" charset="0"/>
            </a:endParaRPr>
          </a:p>
        </p:txBody>
      </p:sp>
    </p:spTree>
    <p:extLst>
      <p:ext uri="{BB962C8B-B14F-4D97-AF65-F5344CB8AC3E}">
        <p14:creationId xmlns="" xmlns:p14="http://schemas.microsoft.com/office/powerpoint/2010/main" val="1218099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256" y="0"/>
            <a:ext cx="5511085" cy="742458"/>
          </a:xfrm>
        </p:spPr>
        <p:txBody>
          <a:bodyPr/>
          <a:lstStyle/>
          <a:p>
            <a:r>
              <a:rPr lang="en-US" dirty="0"/>
              <a:t>Part 4 - Perceived Risk</a:t>
            </a:r>
            <a:endParaRPr lang="x-none" dirty="0"/>
          </a:p>
        </p:txBody>
      </p:sp>
      <p:sp>
        <p:nvSpPr>
          <p:cNvPr id="3" name="Slide Number Placeholder 2"/>
          <p:cNvSpPr>
            <a:spLocks noGrp="1"/>
          </p:cNvSpPr>
          <p:nvPr>
            <p:ph type="sldNum" sz="quarter" idx="12"/>
          </p:nvPr>
        </p:nvSpPr>
        <p:spPr/>
        <p:txBody>
          <a:bodyPr/>
          <a:lstStyle/>
          <a:p>
            <a:fld id="{82EE24B5-652C-4DB5-B7C3-B5BBEC1280B1}" type="slidenum">
              <a:rPr lang="en-US" smtClean="0"/>
              <a:pPr/>
              <a:t>41</a:t>
            </a:fld>
            <a:endParaRPr lang="en-US" dirty="0"/>
          </a:p>
        </p:txBody>
      </p:sp>
      <p:pic>
        <p:nvPicPr>
          <p:cNvPr id="4" name="Picture 3"/>
          <p:cNvPicPr>
            <a:picLocks noChangeAspect="1"/>
          </p:cNvPicPr>
          <p:nvPr/>
        </p:nvPicPr>
        <p:blipFill>
          <a:blip r:embed="rId2" cstate="print"/>
          <a:stretch>
            <a:fillRect/>
          </a:stretch>
        </p:blipFill>
        <p:spPr>
          <a:xfrm>
            <a:off x="0" y="901521"/>
            <a:ext cx="12192000" cy="5956479"/>
          </a:xfrm>
          <a:prstGeom prst="rect">
            <a:avLst/>
          </a:prstGeom>
        </p:spPr>
      </p:pic>
    </p:spTree>
    <p:extLst>
      <p:ext uri="{BB962C8B-B14F-4D97-AF65-F5344CB8AC3E}">
        <p14:creationId xmlns="" xmlns:p14="http://schemas.microsoft.com/office/powerpoint/2010/main" val="35663603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42</a:t>
            </a:fld>
            <a:endParaRPr lang="en-US" dirty="0"/>
          </a:p>
        </p:txBody>
      </p:sp>
      <p:pic>
        <p:nvPicPr>
          <p:cNvPr id="4" name="Picture 3"/>
          <p:cNvPicPr>
            <a:picLocks noChangeAspect="1"/>
          </p:cNvPicPr>
          <p:nvPr/>
        </p:nvPicPr>
        <p:blipFill>
          <a:blip r:embed="rId2" cstate="print"/>
          <a:stretch>
            <a:fillRect/>
          </a:stretch>
        </p:blipFill>
        <p:spPr>
          <a:xfrm>
            <a:off x="0" y="0"/>
            <a:ext cx="12191999" cy="6858000"/>
          </a:xfrm>
          <a:prstGeom prst="rect">
            <a:avLst/>
          </a:prstGeom>
        </p:spPr>
      </p:pic>
      <p:sp>
        <p:nvSpPr>
          <p:cNvPr id="5" name="TextBox 4"/>
          <p:cNvSpPr txBox="1"/>
          <p:nvPr/>
        </p:nvSpPr>
        <p:spPr>
          <a:xfrm>
            <a:off x="6417425" y="4455622"/>
            <a:ext cx="5453150" cy="1384995"/>
          </a:xfrm>
          <a:prstGeom prst="rect">
            <a:avLst/>
          </a:prstGeom>
          <a:noFill/>
        </p:spPr>
        <p:txBody>
          <a:bodyPr wrap="square" rtlCol="0">
            <a:spAutoFit/>
          </a:bodyPr>
          <a:lstStyle/>
          <a:p>
            <a:r>
              <a:rPr lang="en-US" sz="2800" b="1" dirty="0" smtClean="0">
                <a:latin typeface="Baskerville Old Face" pitchFamily="18" charset="0"/>
              </a:rPr>
              <a:t>Around 68% people abandon the shopping cart due to lack of promo code and better alternative offers.</a:t>
            </a:r>
            <a:endParaRPr lang="en-US" sz="2800" b="1" dirty="0">
              <a:latin typeface="Baskerville Old Face" pitchFamily="18" charset="0"/>
            </a:endParaRPr>
          </a:p>
        </p:txBody>
      </p:sp>
    </p:spTree>
    <p:extLst>
      <p:ext uri="{BB962C8B-B14F-4D97-AF65-F5344CB8AC3E}">
        <p14:creationId xmlns="" xmlns:p14="http://schemas.microsoft.com/office/powerpoint/2010/main" val="14826490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1377" y="1"/>
            <a:ext cx="8215648" cy="708338"/>
          </a:xfrm>
        </p:spPr>
        <p:txBody>
          <a:bodyPr/>
          <a:lstStyle/>
          <a:p>
            <a:r>
              <a:rPr lang="en-US" dirty="0"/>
              <a:t>Part 5 - Customer Experience</a:t>
            </a:r>
            <a:endParaRPr lang="x-none" dirty="0"/>
          </a:p>
        </p:txBody>
      </p:sp>
      <p:sp>
        <p:nvSpPr>
          <p:cNvPr id="3" name="Slide Number Placeholder 2"/>
          <p:cNvSpPr>
            <a:spLocks noGrp="1"/>
          </p:cNvSpPr>
          <p:nvPr>
            <p:ph type="sldNum" sz="quarter" idx="12"/>
          </p:nvPr>
        </p:nvSpPr>
        <p:spPr/>
        <p:txBody>
          <a:bodyPr/>
          <a:lstStyle/>
          <a:p>
            <a:fld id="{82EE24B5-652C-4DB5-B7C3-B5BBEC1280B1}" type="slidenum">
              <a:rPr lang="en-US" smtClean="0"/>
              <a:pPr/>
              <a:t>43</a:t>
            </a:fld>
            <a:endParaRPr lang="en-US" dirty="0"/>
          </a:p>
        </p:txBody>
      </p:sp>
      <p:pic>
        <p:nvPicPr>
          <p:cNvPr id="4" name="Picture 3"/>
          <p:cNvPicPr>
            <a:picLocks noChangeAspect="1"/>
          </p:cNvPicPr>
          <p:nvPr/>
        </p:nvPicPr>
        <p:blipFill>
          <a:blip r:embed="rId2" cstate="print"/>
          <a:stretch>
            <a:fillRect/>
          </a:stretch>
        </p:blipFill>
        <p:spPr>
          <a:xfrm>
            <a:off x="0" y="805215"/>
            <a:ext cx="12192000" cy="6052785"/>
          </a:xfrm>
          <a:prstGeom prst="rect">
            <a:avLst/>
          </a:prstGeom>
        </p:spPr>
      </p:pic>
      <p:sp>
        <p:nvSpPr>
          <p:cNvPr id="5" name="TextBox 4"/>
          <p:cNvSpPr txBox="1"/>
          <p:nvPr/>
        </p:nvSpPr>
        <p:spPr>
          <a:xfrm>
            <a:off x="7464830" y="4919008"/>
            <a:ext cx="4389120" cy="1938992"/>
          </a:xfrm>
          <a:prstGeom prst="rect">
            <a:avLst/>
          </a:prstGeom>
          <a:noFill/>
        </p:spPr>
        <p:txBody>
          <a:bodyPr wrap="square" rtlCol="0">
            <a:spAutoFit/>
          </a:bodyPr>
          <a:lstStyle/>
          <a:p>
            <a:pPr lvl="0"/>
            <a:r>
              <a:rPr lang="en-US" sz="2400" b="1" dirty="0" smtClean="0">
                <a:latin typeface="Baskerville Old Face" pitchFamily="18" charset="0"/>
              </a:rPr>
              <a:t>The majority of online shoppers have mostly purchased from </a:t>
            </a:r>
            <a:r>
              <a:rPr lang="en-US" sz="2400" b="1" dirty="0" err="1" smtClean="0">
                <a:latin typeface="Baskerville Old Face" pitchFamily="18" charset="0"/>
              </a:rPr>
              <a:t>Amazon.in</a:t>
            </a:r>
            <a:r>
              <a:rPr lang="en-US" sz="2400" b="1" dirty="0" smtClean="0">
                <a:latin typeface="Baskerville Old Face" pitchFamily="18" charset="0"/>
              </a:rPr>
              <a:t>, Flipkart.com, Snapdeal.com, Paytm.com, and </a:t>
            </a:r>
            <a:r>
              <a:rPr lang="en-US" sz="2400" b="1" dirty="0" smtClean="0">
                <a:latin typeface="Baskerville Old Face" pitchFamily="18" charset="0"/>
              </a:rPr>
              <a:t>Myntra.com</a:t>
            </a:r>
            <a:endParaRPr lang="en-US" sz="2400" b="1" dirty="0" smtClean="0">
              <a:latin typeface="Baskerville Old Face" pitchFamily="18" charset="0"/>
            </a:endParaRPr>
          </a:p>
        </p:txBody>
      </p:sp>
    </p:spTree>
    <p:extLst>
      <p:ext uri="{BB962C8B-B14F-4D97-AF65-F5344CB8AC3E}">
        <p14:creationId xmlns="" xmlns:p14="http://schemas.microsoft.com/office/powerpoint/2010/main" val="14863945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44</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7215448" y="5020888"/>
            <a:ext cx="4738254" cy="1815882"/>
          </a:xfrm>
          <a:prstGeom prst="rect">
            <a:avLst/>
          </a:prstGeom>
          <a:noFill/>
        </p:spPr>
        <p:txBody>
          <a:bodyPr wrap="square" rtlCol="0">
            <a:spAutoFit/>
          </a:bodyPr>
          <a:lstStyle/>
          <a:p>
            <a:pPr lvl="0"/>
            <a:r>
              <a:rPr lang="en-US" sz="2800" b="1" dirty="0" smtClean="0">
                <a:latin typeface="Baskerville Old Face" pitchFamily="18" charset="0"/>
              </a:rPr>
              <a:t>Amazon, </a:t>
            </a:r>
            <a:r>
              <a:rPr lang="en-US" sz="2800" b="1" dirty="0" err="1" smtClean="0">
                <a:latin typeface="Baskerville Old Face" pitchFamily="18" charset="0"/>
              </a:rPr>
              <a:t>Flipkart</a:t>
            </a:r>
            <a:r>
              <a:rPr lang="en-US" sz="2800" b="1" dirty="0" smtClean="0">
                <a:latin typeface="Baskerville Old Face" pitchFamily="18" charset="0"/>
              </a:rPr>
              <a:t>, </a:t>
            </a:r>
            <a:r>
              <a:rPr lang="en-US" sz="2800" b="1" dirty="0" err="1" smtClean="0">
                <a:latin typeface="Baskerville Old Face" pitchFamily="18" charset="0"/>
              </a:rPr>
              <a:t>Snapdeal</a:t>
            </a:r>
            <a:r>
              <a:rPr lang="en-US" sz="2800" b="1" dirty="0" smtClean="0">
                <a:latin typeface="Baskerville Old Face" pitchFamily="18" charset="0"/>
              </a:rPr>
              <a:t>, </a:t>
            </a:r>
            <a:r>
              <a:rPr lang="en-US" sz="2800" b="1" dirty="0" err="1" smtClean="0">
                <a:latin typeface="Baskerville Old Face" pitchFamily="18" charset="0"/>
              </a:rPr>
              <a:t>Myntra</a:t>
            </a:r>
            <a:r>
              <a:rPr lang="en-US" sz="2800" b="1" dirty="0" smtClean="0">
                <a:latin typeface="Baskerville Old Face" pitchFamily="18" charset="0"/>
              </a:rPr>
              <a:t>, and </a:t>
            </a:r>
            <a:r>
              <a:rPr lang="en-US" sz="2800" b="1" dirty="0" err="1" smtClean="0">
                <a:latin typeface="Baskerville Old Face" pitchFamily="18" charset="0"/>
              </a:rPr>
              <a:t>Paytm</a:t>
            </a:r>
            <a:r>
              <a:rPr lang="en-US" sz="2800" b="1" dirty="0" smtClean="0">
                <a:latin typeface="Baskerville Old Face" pitchFamily="18" charset="0"/>
              </a:rPr>
              <a:t> appear to have user-friendly websites or applications</a:t>
            </a:r>
            <a:r>
              <a:rPr lang="en-US" sz="2800" b="1" dirty="0" smtClean="0">
                <a:latin typeface="Baskerville Old Face" pitchFamily="18" charset="0"/>
              </a:rPr>
              <a:t>.</a:t>
            </a:r>
            <a:endParaRPr lang="en-US" sz="2800" b="1" dirty="0" smtClean="0">
              <a:latin typeface="Baskerville Old Face" pitchFamily="18" charset="0"/>
            </a:endParaRPr>
          </a:p>
        </p:txBody>
      </p:sp>
    </p:spTree>
    <p:extLst>
      <p:ext uri="{BB962C8B-B14F-4D97-AF65-F5344CB8AC3E}">
        <p14:creationId xmlns="" xmlns:p14="http://schemas.microsoft.com/office/powerpoint/2010/main" val="28665824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45</a:t>
            </a:fld>
            <a:endParaRPr lang="en-US" dirty="0"/>
          </a:p>
        </p:txBody>
      </p:sp>
      <p:pic>
        <p:nvPicPr>
          <p:cNvPr id="4" name="Picture 3"/>
          <p:cNvPicPr>
            <a:picLocks noChangeAspect="1"/>
          </p:cNvPicPr>
          <p:nvPr/>
        </p:nvPicPr>
        <p:blipFill>
          <a:blip r:embed="rId2" cstate="print"/>
          <a:stretch>
            <a:fillRect/>
          </a:stretch>
        </p:blipFill>
        <p:spPr>
          <a:xfrm>
            <a:off x="0" y="0"/>
            <a:ext cx="12192000" cy="6857999"/>
          </a:xfrm>
          <a:prstGeom prst="rect">
            <a:avLst/>
          </a:prstGeom>
        </p:spPr>
      </p:pic>
      <p:sp>
        <p:nvSpPr>
          <p:cNvPr id="5" name="TextBox 4"/>
          <p:cNvSpPr txBox="1"/>
          <p:nvPr/>
        </p:nvSpPr>
        <p:spPr>
          <a:xfrm>
            <a:off x="7015942" y="4522124"/>
            <a:ext cx="4971011" cy="830997"/>
          </a:xfrm>
          <a:prstGeom prst="rect">
            <a:avLst/>
          </a:prstGeom>
          <a:noFill/>
        </p:spPr>
        <p:txBody>
          <a:bodyPr wrap="square" rtlCol="0">
            <a:spAutoFit/>
          </a:bodyPr>
          <a:lstStyle/>
          <a:p>
            <a:pPr lvl="0"/>
            <a:r>
              <a:rPr lang="en-US" sz="2400" b="1" dirty="0" err="1" smtClean="0">
                <a:latin typeface="Baskerville Old Face" pitchFamily="18" charset="0"/>
              </a:rPr>
              <a:t>Amazon.in</a:t>
            </a:r>
            <a:r>
              <a:rPr lang="en-US" sz="2400" b="1" dirty="0" smtClean="0">
                <a:latin typeface="Baskerville Old Face" pitchFamily="18" charset="0"/>
              </a:rPr>
              <a:t> and Flipkart.com have aesthetically pleasing web-page layouts</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40908904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46</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6700058" y="4738255"/>
            <a:ext cx="5120640" cy="954107"/>
          </a:xfrm>
          <a:prstGeom prst="rect">
            <a:avLst/>
          </a:prstGeom>
          <a:noFill/>
        </p:spPr>
        <p:txBody>
          <a:bodyPr wrap="square" rtlCol="0">
            <a:spAutoFit/>
          </a:bodyPr>
          <a:lstStyle/>
          <a:p>
            <a:pPr lvl="0"/>
            <a:r>
              <a:rPr lang="en-US" sz="2800" b="1" dirty="0" err="1" smtClean="0">
                <a:latin typeface="Baskerville Old Face" pitchFamily="18" charset="0"/>
              </a:rPr>
              <a:t>Amazon.in</a:t>
            </a:r>
            <a:r>
              <a:rPr lang="en-US" sz="2800" b="1" dirty="0" smtClean="0">
                <a:latin typeface="Baskerville Old Face" pitchFamily="18" charset="0"/>
              </a:rPr>
              <a:t> and Flipkart.com provide a broad range of items</a:t>
            </a:r>
            <a:r>
              <a:rPr lang="en-US" sz="2800" b="1" dirty="0" smtClean="0">
                <a:latin typeface="Baskerville Old Face" pitchFamily="18" charset="0"/>
              </a:rPr>
              <a:t>.</a:t>
            </a:r>
            <a:endParaRPr lang="en-US" sz="2800" b="1" dirty="0" smtClean="0">
              <a:latin typeface="Baskerville Old Face" pitchFamily="18" charset="0"/>
            </a:endParaRPr>
          </a:p>
        </p:txBody>
      </p:sp>
    </p:spTree>
    <p:extLst>
      <p:ext uri="{BB962C8B-B14F-4D97-AF65-F5344CB8AC3E}">
        <p14:creationId xmlns="" xmlns:p14="http://schemas.microsoft.com/office/powerpoint/2010/main" val="422398521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47</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7930342" y="4738255"/>
            <a:ext cx="4039985" cy="1938992"/>
          </a:xfrm>
          <a:prstGeom prst="rect">
            <a:avLst/>
          </a:prstGeom>
          <a:noFill/>
        </p:spPr>
        <p:txBody>
          <a:bodyPr wrap="square" rtlCol="0">
            <a:spAutoFit/>
          </a:bodyPr>
          <a:lstStyle/>
          <a:p>
            <a:pPr lvl="0"/>
            <a:r>
              <a:rPr lang="en-US" sz="2400" b="1" dirty="0" smtClean="0">
                <a:latin typeface="Baskerville Old Face" pitchFamily="18" charset="0"/>
              </a:rPr>
              <a:t>When compared to other </a:t>
            </a:r>
            <a:r>
              <a:rPr lang="en-US" sz="2400" b="1" dirty="0" err="1" smtClean="0">
                <a:latin typeface="Baskerville Old Face" pitchFamily="18" charset="0"/>
              </a:rPr>
              <a:t>other</a:t>
            </a:r>
            <a:r>
              <a:rPr lang="en-US" sz="2400" b="1" dirty="0" smtClean="0">
                <a:latin typeface="Baskerville Old Face" pitchFamily="18" charset="0"/>
              </a:rPr>
              <a:t> websites, </a:t>
            </a:r>
            <a:r>
              <a:rPr lang="en-US" sz="2400" b="1" dirty="0" err="1" smtClean="0">
                <a:latin typeface="Baskerville Old Face" pitchFamily="18" charset="0"/>
              </a:rPr>
              <a:t>Amazon.in</a:t>
            </a:r>
            <a:r>
              <a:rPr lang="en-US" sz="2400" b="1" dirty="0" smtClean="0">
                <a:latin typeface="Baskerville Old Face" pitchFamily="18" charset="0"/>
              </a:rPr>
              <a:t> and Flipkart.com provide full and relevant product description information</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108252936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48</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8312727" y="4854633"/>
            <a:ext cx="3640975" cy="1200329"/>
          </a:xfrm>
          <a:prstGeom prst="rect">
            <a:avLst/>
          </a:prstGeom>
          <a:noFill/>
        </p:spPr>
        <p:txBody>
          <a:bodyPr wrap="square" rtlCol="0">
            <a:spAutoFit/>
          </a:bodyPr>
          <a:lstStyle/>
          <a:p>
            <a:pPr lvl="0"/>
            <a:r>
              <a:rPr lang="en-US" sz="2400" b="1" dirty="0" smtClean="0">
                <a:latin typeface="Baskerville Old Face" pitchFamily="18" charset="0"/>
              </a:rPr>
              <a:t>The websites of </a:t>
            </a:r>
            <a:r>
              <a:rPr lang="en-US" sz="2400" b="1" dirty="0" err="1" smtClean="0">
                <a:latin typeface="Baskerville Old Face" pitchFamily="18" charset="0"/>
              </a:rPr>
              <a:t>Amazon.in</a:t>
            </a:r>
            <a:r>
              <a:rPr lang="en-US" sz="2400" b="1" dirty="0" smtClean="0">
                <a:latin typeface="Baskerville Old Face" pitchFamily="18" charset="0"/>
              </a:rPr>
              <a:t> and Paytm.com load quickly</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198560082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49</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7381702" y="5020887"/>
            <a:ext cx="4488873" cy="830997"/>
          </a:xfrm>
          <a:prstGeom prst="rect">
            <a:avLst/>
          </a:prstGeom>
          <a:noFill/>
        </p:spPr>
        <p:txBody>
          <a:bodyPr wrap="square" rtlCol="0">
            <a:spAutoFit/>
          </a:bodyPr>
          <a:lstStyle/>
          <a:p>
            <a:pPr lvl="0"/>
            <a:r>
              <a:rPr lang="en-US" sz="2400" b="1" dirty="0" err="1" smtClean="0">
                <a:latin typeface="Baskerville Old Face" pitchFamily="18" charset="0"/>
              </a:rPr>
              <a:t>Amazon.in</a:t>
            </a:r>
            <a:r>
              <a:rPr lang="en-US" sz="2400" b="1" dirty="0" smtClean="0">
                <a:latin typeface="Baskerville Old Face" pitchFamily="18" charset="0"/>
              </a:rPr>
              <a:t> and Flipkart.com have a high level of consumer trust</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11340910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Placeholder 32" descr="Handshake">
            <a:extLst>
              <a:ext uri="{FF2B5EF4-FFF2-40B4-BE49-F238E27FC236}">
                <a16:creationId xmlns="" xmlns:a16="http://schemas.microsoft.com/office/drawing/2014/main" id="{2F5DB649-A4D3-4E21-BA31-0C84C9B36031}"/>
              </a:ext>
            </a:extLst>
          </p:cNvPr>
          <p:cNvPicPr>
            <a:picLocks noGrp="1" noChangeAspect="1"/>
          </p:cNvPicPr>
          <p:nvPr>
            <p:ph type="pic" sz="quarter" idx="13"/>
          </p:nvPr>
        </p:nvPicPr>
        <p:blipFill rotWithShape="1">
          <a:blip r:embed="rId3" cstate="print">
            <a:extLst>
              <a:ext uri="{28A0092B-C50C-407E-A947-70E740481C1C}">
                <a14:useLocalDpi xmlns="" xmlns:a14="http://schemas.microsoft.com/office/drawing/2010/main" val="0"/>
              </a:ext>
            </a:extLst>
          </a:blip>
          <a:srcRect l="-10"/>
          <a:stretch/>
        </p:blipFill>
        <p:spPr>
          <a:xfrm>
            <a:off x="2400" y="0"/>
            <a:ext cx="12189600" cy="3743586"/>
          </a:xfrm>
        </p:spPr>
      </p:pic>
      <p:sp>
        <p:nvSpPr>
          <p:cNvPr id="18" name="Rectangle 17"/>
          <p:cNvSpPr/>
          <p:nvPr/>
        </p:nvSpPr>
        <p:spPr>
          <a:xfrm>
            <a:off x="4761435" y="184345"/>
            <a:ext cx="2835818" cy="584775"/>
          </a:xfrm>
          <a:prstGeom prst="rect">
            <a:avLst/>
          </a:prstGeom>
        </p:spPr>
        <p:txBody>
          <a:bodyPr wrap="square">
            <a:spAutoFit/>
          </a:bodyPr>
          <a:lstStyle/>
          <a:p>
            <a:r>
              <a:rPr lang="en-US" sz="3200" dirty="0">
                <a:solidFill>
                  <a:schemeClr val="bg1"/>
                </a:solidFill>
              </a:rPr>
              <a:t>Data Analysis</a:t>
            </a:r>
            <a:endParaRPr lang="x-none" sz="3200" dirty="0">
              <a:solidFill>
                <a:schemeClr val="bg1"/>
              </a:solidFill>
            </a:endParaRPr>
          </a:p>
        </p:txBody>
      </p:sp>
      <p:pic>
        <p:nvPicPr>
          <p:cNvPr id="19" name="Picture 18"/>
          <p:cNvPicPr>
            <a:picLocks noChangeAspect="1"/>
          </p:cNvPicPr>
          <p:nvPr/>
        </p:nvPicPr>
        <p:blipFill>
          <a:blip r:embed="rId4" cstate="print"/>
          <a:stretch>
            <a:fillRect/>
          </a:stretch>
        </p:blipFill>
        <p:spPr>
          <a:xfrm>
            <a:off x="164936" y="1754455"/>
            <a:ext cx="3737363" cy="1891658"/>
          </a:xfrm>
          <a:prstGeom prst="rect">
            <a:avLst/>
          </a:prstGeom>
        </p:spPr>
      </p:pic>
      <p:sp>
        <p:nvSpPr>
          <p:cNvPr id="20" name="Rectangle 19"/>
          <p:cNvSpPr/>
          <p:nvPr/>
        </p:nvSpPr>
        <p:spPr>
          <a:xfrm>
            <a:off x="164936" y="3964298"/>
            <a:ext cx="4559666" cy="1631216"/>
          </a:xfrm>
          <a:prstGeom prst="rect">
            <a:avLst/>
          </a:prstGeom>
        </p:spPr>
        <p:txBody>
          <a:bodyPr wrap="square">
            <a:spAutoFit/>
          </a:bodyPr>
          <a:lstStyle/>
          <a:p>
            <a:r>
              <a:rPr lang="en-US" sz="2000" dirty="0"/>
              <a:t>Initially, we saw we had 269 rows and 71 columns but after removing the duplicates we are left with 103 rows and 71 columns.</a:t>
            </a:r>
          </a:p>
          <a:p>
            <a:r>
              <a:rPr lang="en-US" sz="2000" dirty="0"/>
              <a:t>There</a:t>
            </a:r>
            <a:endParaRPr lang="x-none" sz="2000" dirty="0"/>
          </a:p>
        </p:txBody>
      </p:sp>
      <p:pic>
        <p:nvPicPr>
          <p:cNvPr id="21" name="Picture 20"/>
          <p:cNvPicPr>
            <a:picLocks noChangeAspect="1"/>
          </p:cNvPicPr>
          <p:nvPr/>
        </p:nvPicPr>
        <p:blipFill>
          <a:blip r:embed="rId5" cstate="print"/>
          <a:stretch>
            <a:fillRect/>
          </a:stretch>
        </p:blipFill>
        <p:spPr>
          <a:xfrm>
            <a:off x="5589431" y="2318198"/>
            <a:ext cx="4725089" cy="1327916"/>
          </a:xfrm>
          <a:prstGeom prst="rect">
            <a:avLst/>
          </a:prstGeom>
        </p:spPr>
      </p:pic>
      <p:sp>
        <p:nvSpPr>
          <p:cNvPr id="22" name="Rectangle 21"/>
          <p:cNvSpPr/>
          <p:nvPr/>
        </p:nvSpPr>
        <p:spPr>
          <a:xfrm>
            <a:off x="5353318" y="3743586"/>
            <a:ext cx="6838682" cy="3184079"/>
          </a:xfrm>
          <a:prstGeom prst="rect">
            <a:avLst/>
          </a:prstGeom>
        </p:spPr>
        <p:txBody>
          <a:bodyPr wrap="square">
            <a:spAutoFit/>
          </a:bodyPr>
          <a:lstStyle/>
          <a:p>
            <a:r>
              <a:rPr lang="en-US" sz="2000" dirty="0"/>
              <a:t>There are no null values in the dataset. Also there are 70 columns of object datatype and only 1 column of </a:t>
            </a:r>
            <a:r>
              <a:rPr lang="en-US" sz="2000" dirty="0" err="1"/>
              <a:t>int</a:t>
            </a:r>
            <a:r>
              <a:rPr lang="en-US" sz="2000" dirty="0"/>
              <a:t> datatype.</a:t>
            </a:r>
          </a:p>
          <a:p>
            <a:r>
              <a:rPr lang="en-US" sz="2000" dirty="0"/>
              <a:t>We will divide the given dataset into 5 parts for EDA for Univariate Analysis:</a:t>
            </a:r>
          </a:p>
          <a:p>
            <a:r>
              <a:rPr lang="en-US" sz="2000" dirty="0"/>
              <a:t>1. Information about customer</a:t>
            </a:r>
          </a:p>
          <a:p>
            <a:r>
              <a:rPr lang="en-US" sz="2000" dirty="0"/>
              <a:t>2. Utilitarian value</a:t>
            </a:r>
          </a:p>
          <a:p>
            <a:r>
              <a:rPr lang="en-US" sz="2000" dirty="0"/>
              <a:t>3. Hedonic value</a:t>
            </a:r>
          </a:p>
          <a:p>
            <a:r>
              <a:rPr lang="en-US" sz="2000" dirty="0"/>
              <a:t>4. Perceived risk</a:t>
            </a:r>
          </a:p>
          <a:p>
            <a:r>
              <a:rPr lang="en-US" sz="2000" dirty="0"/>
              <a:t>5. Customer experience</a:t>
            </a:r>
            <a:endParaRPr lang="x-none" sz="2000" dirty="0"/>
          </a:p>
        </p:txBody>
      </p:sp>
    </p:spTree>
    <p:extLst>
      <p:ext uri="{BB962C8B-B14F-4D97-AF65-F5344CB8AC3E}">
        <p14:creationId xmlns="" xmlns:p14="http://schemas.microsoft.com/office/powerpoint/2010/main" val="33270198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50</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7431578" y="4788131"/>
            <a:ext cx="4488873" cy="1200329"/>
          </a:xfrm>
          <a:prstGeom prst="rect">
            <a:avLst/>
          </a:prstGeom>
          <a:noFill/>
        </p:spPr>
        <p:txBody>
          <a:bodyPr wrap="square" rtlCol="0">
            <a:spAutoFit/>
          </a:bodyPr>
          <a:lstStyle/>
          <a:p>
            <a:pPr lvl="0"/>
            <a:r>
              <a:rPr lang="en-US" sz="2400" b="1" dirty="0" err="1" smtClean="0">
                <a:latin typeface="Baskerville Old Face" pitchFamily="18" charset="0"/>
              </a:rPr>
              <a:t>Amazon.in</a:t>
            </a:r>
            <a:r>
              <a:rPr lang="en-US" sz="2400" b="1" dirty="0" smtClean="0">
                <a:latin typeface="Baskerville Old Face" pitchFamily="18" charset="0"/>
              </a:rPr>
              <a:t>, Flipkart.com, and Paytm.com are all quick to complete purchases</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313320030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51</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8495607" y="4954385"/>
            <a:ext cx="3441469" cy="1569660"/>
          </a:xfrm>
          <a:prstGeom prst="rect">
            <a:avLst/>
          </a:prstGeom>
          <a:noFill/>
        </p:spPr>
        <p:txBody>
          <a:bodyPr wrap="square" rtlCol="0">
            <a:spAutoFit/>
          </a:bodyPr>
          <a:lstStyle/>
          <a:p>
            <a:pPr lvl="0"/>
            <a:r>
              <a:rPr lang="en-US" sz="2400" b="1" dirty="0" err="1" smtClean="0">
                <a:latin typeface="Baskerville Old Face" pitchFamily="18" charset="0"/>
              </a:rPr>
              <a:t>Amazon.in</a:t>
            </a:r>
            <a:r>
              <a:rPr lang="en-US" sz="2400" b="1" dirty="0" smtClean="0">
                <a:latin typeface="Baskerville Old Face" pitchFamily="18" charset="0"/>
              </a:rPr>
              <a:t> and Flipkart.com accept a variety of payment methods</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26752772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52</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6583680" y="4588625"/>
            <a:ext cx="5353396" cy="830997"/>
          </a:xfrm>
          <a:prstGeom prst="rect">
            <a:avLst/>
          </a:prstGeom>
          <a:noFill/>
        </p:spPr>
        <p:txBody>
          <a:bodyPr wrap="square" rtlCol="0">
            <a:spAutoFit/>
          </a:bodyPr>
          <a:lstStyle/>
          <a:p>
            <a:pPr lvl="0"/>
            <a:r>
              <a:rPr lang="en-US" sz="2400" b="1" dirty="0" smtClean="0">
                <a:latin typeface="Baskerville Old Face" pitchFamily="18" charset="0"/>
              </a:rPr>
              <a:t>Orders are delivered quickly on </a:t>
            </a:r>
            <a:r>
              <a:rPr lang="en-US" sz="2400" b="1" dirty="0" err="1" smtClean="0">
                <a:latin typeface="Baskerville Old Face" pitchFamily="18" charset="0"/>
              </a:rPr>
              <a:t>Amazon.in</a:t>
            </a:r>
            <a:r>
              <a:rPr lang="en-US" sz="2400" b="1" dirty="0" smtClean="0">
                <a:latin typeface="Baskerville Old Face" pitchFamily="18" charset="0"/>
              </a:rPr>
              <a:t> and Flipkart.com</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347774144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53</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8445731" y="4555375"/>
            <a:ext cx="3746269" cy="1569660"/>
          </a:xfrm>
          <a:prstGeom prst="rect">
            <a:avLst/>
          </a:prstGeom>
          <a:noFill/>
        </p:spPr>
        <p:txBody>
          <a:bodyPr wrap="square" rtlCol="0">
            <a:spAutoFit/>
          </a:bodyPr>
          <a:lstStyle/>
          <a:p>
            <a:pPr lvl="0"/>
            <a:r>
              <a:rPr lang="en-US" sz="2400" b="1" dirty="0" smtClean="0">
                <a:latin typeface="Baskerville Old Face" pitchFamily="18" charset="0"/>
              </a:rPr>
              <a:t>According to consumers, </a:t>
            </a:r>
            <a:r>
              <a:rPr lang="en-US" sz="2400" b="1" dirty="0" err="1" smtClean="0">
                <a:latin typeface="Baskerville Old Face" pitchFamily="18" charset="0"/>
              </a:rPr>
              <a:t>Amazon.in</a:t>
            </a:r>
            <a:r>
              <a:rPr lang="en-US" sz="2400" b="1" dirty="0" smtClean="0">
                <a:latin typeface="Baskerville Old Face" pitchFamily="18" charset="0"/>
              </a:rPr>
              <a:t> and Flipkart.com protect the </a:t>
            </a:r>
            <a:r>
              <a:rPr lang="en-US" sz="2400" b="1" dirty="0" smtClean="0">
                <a:latin typeface="Baskerville Old Face" pitchFamily="18" charset="0"/>
              </a:rPr>
              <a:t>privacy of customers information.</a:t>
            </a:r>
            <a:endParaRPr lang="en-US" sz="2400" b="1" dirty="0" smtClean="0">
              <a:latin typeface="Baskerville Old Face" pitchFamily="18" charset="0"/>
            </a:endParaRPr>
          </a:p>
        </p:txBody>
      </p:sp>
    </p:spTree>
    <p:extLst>
      <p:ext uri="{BB962C8B-B14F-4D97-AF65-F5344CB8AC3E}">
        <p14:creationId xmlns="" xmlns:p14="http://schemas.microsoft.com/office/powerpoint/2010/main" val="227499338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54</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8445731" y="4721629"/>
            <a:ext cx="3458094" cy="1938992"/>
          </a:xfrm>
          <a:prstGeom prst="rect">
            <a:avLst/>
          </a:prstGeom>
          <a:noFill/>
        </p:spPr>
        <p:txBody>
          <a:bodyPr wrap="square" rtlCol="0">
            <a:spAutoFit/>
          </a:bodyPr>
          <a:lstStyle/>
          <a:p>
            <a:pPr lvl="0"/>
            <a:r>
              <a:rPr lang="en-US" sz="2400" b="1" dirty="0" smtClean="0">
                <a:latin typeface="Baskerville Old Face" pitchFamily="18" charset="0"/>
              </a:rPr>
              <a:t>According to consumers, </a:t>
            </a:r>
            <a:r>
              <a:rPr lang="en-US" sz="2400" b="1" dirty="0" err="1" smtClean="0">
                <a:latin typeface="Baskerville Old Face" pitchFamily="18" charset="0"/>
              </a:rPr>
              <a:t>Amazon.in</a:t>
            </a:r>
            <a:r>
              <a:rPr lang="en-US" sz="2400" b="1" dirty="0" smtClean="0">
                <a:latin typeface="Baskerville Old Face" pitchFamily="18" charset="0"/>
              </a:rPr>
              <a:t> and Flipkart.com </a:t>
            </a:r>
            <a:r>
              <a:rPr lang="en-US" sz="2400" b="1" dirty="0" smtClean="0">
                <a:latin typeface="Baskerville Old Face" pitchFamily="18" charset="0"/>
              </a:rPr>
              <a:t>protect security </a:t>
            </a:r>
            <a:r>
              <a:rPr lang="en-US" sz="2400" b="1" dirty="0" smtClean="0">
                <a:latin typeface="Baskerville Old Face" pitchFamily="18" charset="0"/>
              </a:rPr>
              <a:t>of their financial information</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284781590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55</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8329353" y="4821382"/>
            <a:ext cx="3441469" cy="1200329"/>
          </a:xfrm>
          <a:prstGeom prst="rect">
            <a:avLst/>
          </a:prstGeom>
          <a:noFill/>
        </p:spPr>
        <p:txBody>
          <a:bodyPr wrap="square" rtlCol="0">
            <a:spAutoFit/>
          </a:bodyPr>
          <a:lstStyle/>
          <a:p>
            <a:pPr lvl="0"/>
            <a:r>
              <a:rPr lang="en-US" sz="2400" b="1" dirty="0" err="1" smtClean="0">
                <a:latin typeface="Baskerville Old Face" pitchFamily="18" charset="0"/>
              </a:rPr>
              <a:t>Amazon.in</a:t>
            </a:r>
            <a:r>
              <a:rPr lang="en-US" sz="2400" b="1" dirty="0" smtClean="0">
                <a:latin typeface="Baskerville Old Face" pitchFamily="18" charset="0"/>
              </a:rPr>
              <a:t> has the highest level of perceived trustworthiness</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54603100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56</a:t>
            </a:fld>
            <a:endParaRPr lang="en-US" dirty="0"/>
          </a:p>
        </p:txBody>
      </p:sp>
      <p:pic>
        <p:nvPicPr>
          <p:cNvPr id="4" name="Picture 3"/>
          <p:cNvPicPr>
            <a:picLocks noChangeAspect="1"/>
          </p:cNvPicPr>
          <p:nvPr/>
        </p:nvPicPr>
        <p:blipFill>
          <a:blip r:embed="rId2" cstate="print"/>
          <a:stretch>
            <a:fillRect/>
          </a:stretch>
        </p:blipFill>
        <p:spPr>
          <a:xfrm>
            <a:off x="0" y="-5217"/>
            <a:ext cx="12192000" cy="6863217"/>
          </a:xfrm>
          <a:prstGeom prst="rect">
            <a:avLst/>
          </a:prstGeom>
        </p:spPr>
      </p:pic>
      <p:sp>
        <p:nvSpPr>
          <p:cNvPr id="5" name="TextBox 4"/>
          <p:cNvSpPr txBox="1"/>
          <p:nvPr/>
        </p:nvSpPr>
        <p:spPr>
          <a:xfrm>
            <a:off x="6616931" y="4871258"/>
            <a:ext cx="5303520" cy="1200329"/>
          </a:xfrm>
          <a:prstGeom prst="rect">
            <a:avLst/>
          </a:prstGeom>
          <a:noFill/>
        </p:spPr>
        <p:txBody>
          <a:bodyPr wrap="square" rtlCol="0">
            <a:spAutoFit/>
          </a:bodyPr>
          <a:lstStyle/>
          <a:p>
            <a:pPr lvl="0"/>
            <a:r>
              <a:rPr lang="en-US" sz="2400" b="1" dirty="0" err="1" smtClean="0">
                <a:latin typeface="Baskerville Old Face" pitchFamily="18" charset="0"/>
              </a:rPr>
              <a:t>Amazon.in</a:t>
            </a:r>
            <a:r>
              <a:rPr lang="en-US" sz="2400" b="1" dirty="0" smtClean="0">
                <a:latin typeface="Baskerville Old Face" pitchFamily="18" charset="0"/>
              </a:rPr>
              <a:t>, Flipkart.com, </a:t>
            </a:r>
            <a:r>
              <a:rPr lang="en-US" sz="2400" b="1" dirty="0" err="1" smtClean="0">
                <a:latin typeface="Baskerville Old Face" pitchFamily="18" charset="0"/>
              </a:rPr>
              <a:t>Myntra</a:t>
            </a:r>
            <a:r>
              <a:rPr lang="en-US" sz="2400" b="1" dirty="0" smtClean="0">
                <a:latin typeface="Baskerville Old Face" pitchFamily="18" charset="0"/>
              </a:rPr>
              <a:t>, and Snapdeal.com are the most prominent providers of multi-channel online help</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5074402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57</a:t>
            </a:fld>
            <a:endParaRPr lang="en-US" dirty="0"/>
          </a:p>
        </p:txBody>
      </p:sp>
      <p:pic>
        <p:nvPicPr>
          <p:cNvPr id="4" name="Picture 3"/>
          <p:cNvPicPr>
            <a:picLocks noChangeAspect="1"/>
          </p:cNvPicPr>
          <p:nvPr/>
        </p:nvPicPr>
        <p:blipFill>
          <a:blip r:embed="rId2" cstate="print"/>
          <a:stretch>
            <a:fillRect/>
          </a:stretch>
        </p:blipFill>
        <p:spPr>
          <a:xfrm>
            <a:off x="0" y="13230"/>
            <a:ext cx="12191999" cy="6844770"/>
          </a:xfrm>
          <a:prstGeom prst="rect">
            <a:avLst/>
          </a:prstGeom>
        </p:spPr>
      </p:pic>
      <p:sp>
        <p:nvSpPr>
          <p:cNvPr id="5" name="TextBox 4"/>
          <p:cNvSpPr txBox="1"/>
          <p:nvPr/>
        </p:nvSpPr>
        <p:spPr>
          <a:xfrm>
            <a:off x="6417425" y="4887884"/>
            <a:ext cx="5270270" cy="830997"/>
          </a:xfrm>
          <a:prstGeom prst="rect">
            <a:avLst/>
          </a:prstGeom>
          <a:noFill/>
        </p:spPr>
        <p:txBody>
          <a:bodyPr wrap="square" rtlCol="0">
            <a:spAutoFit/>
          </a:bodyPr>
          <a:lstStyle/>
          <a:p>
            <a:pPr lvl="0"/>
            <a:r>
              <a:rPr lang="en-US" sz="2400" b="1" dirty="0" err="1" smtClean="0">
                <a:latin typeface="Baskerville Old Face" pitchFamily="18" charset="0"/>
              </a:rPr>
              <a:t>Amazon.in</a:t>
            </a:r>
            <a:r>
              <a:rPr lang="en-US" sz="2400" b="1" dirty="0" smtClean="0">
                <a:latin typeface="Baskerville Old Face" pitchFamily="18" charset="0"/>
              </a:rPr>
              <a:t>, Flipkart.com, and Paytm.com take longer to log in</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343407441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58</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6301047" y="4971011"/>
            <a:ext cx="5619404" cy="830997"/>
          </a:xfrm>
          <a:prstGeom prst="rect">
            <a:avLst/>
          </a:prstGeom>
          <a:noFill/>
        </p:spPr>
        <p:txBody>
          <a:bodyPr wrap="square" rtlCol="0">
            <a:spAutoFit/>
          </a:bodyPr>
          <a:lstStyle/>
          <a:p>
            <a:pPr lvl="0"/>
            <a:r>
              <a:rPr lang="en-US" sz="2400" b="1" dirty="0" smtClean="0">
                <a:latin typeface="Baskerville Old Face" pitchFamily="18" charset="0"/>
              </a:rPr>
              <a:t>It takes longer time for </a:t>
            </a:r>
            <a:r>
              <a:rPr lang="en-US" sz="2400" b="1" dirty="0" err="1" smtClean="0">
                <a:latin typeface="Baskerville Old Face" pitchFamily="18" charset="0"/>
              </a:rPr>
              <a:t>Amazon.in</a:t>
            </a:r>
            <a:r>
              <a:rPr lang="en-US" sz="2400" b="1" dirty="0" smtClean="0">
                <a:latin typeface="Baskerville Old Face" pitchFamily="18" charset="0"/>
              </a:rPr>
              <a:t> and Flipkart.com to show graphics and pictures</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4038674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59</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5303520" y="4705004"/>
            <a:ext cx="6417425" cy="830997"/>
          </a:xfrm>
          <a:prstGeom prst="rect">
            <a:avLst/>
          </a:prstGeom>
          <a:noFill/>
        </p:spPr>
        <p:txBody>
          <a:bodyPr wrap="square" rtlCol="0">
            <a:spAutoFit/>
          </a:bodyPr>
          <a:lstStyle/>
          <a:p>
            <a:pPr lvl="0"/>
            <a:r>
              <a:rPr lang="en-US" sz="2400" b="1" dirty="0" smtClean="0">
                <a:latin typeface="Baskerville Old Face" pitchFamily="18" charset="0"/>
              </a:rPr>
              <a:t>Late price declaration is a practice at Myntra.com, Paytm.com, </a:t>
            </a:r>
            <a:r>
              <a:rPr lang="en-US" sz="2400" b="1" dirty="0" err="1" smtClean="0">
                <a:latin typeface="Baskerville Old Face" pitchFamily="18" charset="0"/>
              </a:rPr>
              <a:t>Flipkart</a:t>
            </a:r>
            <a:r>
              <a:rPr lang="en-US" sz="2400" b="1" dirty="0" smtClean="0">
                <a:latin typeface="Baskerville Old Face" pitchFamily="18" charset="0"/>
              </a:rPr>
              <a:t>, and Snapdeal.com</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3379949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136" y="171943"/>
            <a:ext cx="9761113" cy="806852"/>
          </a:xfrm>
        </p:spPr>
        <p:txBody>
          <a:bodyPr/>
          <a:lstStyle/>
          <a:p>
            <a:r>
              <a:rPr lang="en-US" dirty="0"/>
              <a:t>Part 1 - Customer Information</a:t>
            </a:r>
            <a:endParaRPr lang="x-none" dirty="0"/>
          </a:p>
        </p:txBody>
      </p:sp>
      <p:sp>
        <p:nvSpPr>
          <p:cNvPr id="3" name="Slide Number Placeholder 2"/>
          <p:cNvSpPr>
            <a:spLocks noGrp="1"/>
          </p:cNvSpPr>
          <p:nvPr>
            <p:ph type="sldNum" sz="quarter" idx="12"/>
          </p:nvPr>
        </p:nvSpPr>
        <p:spPr/>
        <p:txBody>
          <a:bodyPr/>
          <a:lstStyle/>
          <a:p>
            <a:fld id="{82EE24B5-652C-4DB5-B7C3-B5BBEC1280B1}" type="slidenum">
              <a:rPr lang="en-US" smtClean="0"/>
              <a:pPr/>
              <a:t>6</a:t>
            </a:fld>
            <a:endParaRPr lang="en-US" dirty="0"/>
          </a:p>
        </p:txBody>
      </p:sp>
      <p:pic>
        <p:nvPicPr>
          <p:cNvPr id="4" name="Picture 3"/>
          <p:cNvPicPr>
            <a:picLocks noChangeAspect="1"/>
          </p:cNvPicPr>
          <p:nvPr/>
        </p:nvPicPr>
        <p:blipFill>
          <a:blip r:embed="rId2" cstate="print"/>
          <a:stretch>
            <a:fillRect/>
          </a:stretch>
        </p:blipFill>
        <p:spPr>
          <a:xfrm>
            <a:off x="0" y="1335568"/>
            <a:ext cx="12192000" cy="5522432"/>
          </a:xfrm>
          <a:prstGeom prst="rect">
            <a:avLst/>
          </a:prstGeom>
        </p:spPr>
      </p:pic>
      <p:sp>
        <p:nvSpPr>
          <p:cNvPr id="5" name="TextBox 4"/>
          <p:cNvSpPr txBox="1"/>
          <p:nvPr/>
        </p:nvSpPr>
        <p:spPr>
          <a:xfrm>
            <a:off x="4222864" y="4355869"/>
            <a:ext cx="7969135" cy="1077218"/>
          </a:xfrm>
          <a:prstGeom prst="rect">
            <a:avLst/>
          </a:prstGeom>
          <a:noFill/>
        </p:spPr>
        <p:txBody>
          <a:bodyPr wrap="square" rtlCol="0">
            <a:spAutoFit/>
          </a:bodyPr>
          <a:lstStyle/>
          <a:p>
            <a:pPr lvl="0"/>
            <a:r>
              <a:rPr lang="en-US" sz="3200" b="1" dirty="0" smtClean="0">
                <a:latin typeface="Baskerville Old Face" pitchFamily="18" charset="0"/>
              </a:rPr>
              <a:t>Around 64% are women and 36% are men out of the entire participants.</a:t>
            </a:r>
          </a:p>
        </p:txBody>
      </p:sp>
    </p:spTree>
    <p:extLst>
      <p:ext uri="{BB962C8B-B14F-4D97-AF65-F5344CB8AC3E}">
        <p14:creationId xmlns="" xmlns:p14="http://schemas.microsoft.com/office/powerpoint/2010/main" val="183259395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60</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6666807" y="4688378"/>
            <a:ext cx="4638502" cy="1200329"/>
          </a:xfrm>
          <a:prstGeom prst="rect">
            <a:avLst/>
          </a:prstGeom>
          <a:noFill/>
        </p:spPr>
        <p:txBody>
          <a:bodyPr wrap="square" rtlCol="0">
            <a:spAutoFit/>
          </a:bodyPr>
          <a:lstStyle/>
          <a:p>
            <a:pPr lvl="0"/>
            <a:r>
              <a:rPr lang="en-US" sz="2400" b="1" dirty="0" smtClean="0">
                <a:latin typeface="Baskerville Old Face" pitchFamily="18" charset="0"/>
              </a:rPr>
              <a:t>Myntra.com and </a:t>
            </a:r>
            <a:r>
              <a:rPr lang="en-US" sz="2400" b="1" dirty="0" err="1" smtClean="0">
                <a:latin typeface="Baskerville Old Face" pitchFamily="18" charset="0"/>
              </a:rPr>
              <a:t>Paytm</a:t>
            </a:r>
            <a:r>
              <a:rPr lang="en-US" sz="2400" b="1" dirty="0" smtClean="0">
                <a:latin typeface="Baskerville Old Face" pitchFamily="18" charset="0"/>
              </a:rPr>
              <a:t> has a longer page loading time (promotion, sales period</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251227031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61</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6217920" y="4688378"/>
            <a:ext cx="4954385" cy="1200329"/>
          </a:xfrm>
          <a:prstGeom prst="rect">
            <a:avLst/>
          </a:prstGeom>
          <a:noFill/>
        </p:spPr>
        <p:txBody>
          <a:bodyPr wrap="square" rtlCol="0">
            <a:spAutoFit/>
          </a:bodyPr>
          <a:lstStyle/>
          <a:p>
            <a:pPr lvl="0"/>
            <a:r>
              <a:rPr lang="en-US" sz="2400" b="1" dirty="0" smtClean="0">
                <a:latin typeface="Baskerville Old Face" pitchFamily="18" charset="0"/>
              </a:rPr>
              <a:t>Most items on </a:t>
            </a:r>
            <a:r>
              <a:rPr lang="en-US" sz="2400" b="1" dirty="0" err="1" smtClean="0">
                <a:latin typeface="Baskerville Old Face" pitchFamily="18" charset="0"/>
              </a:rPr>
              <a:t>Amazon.in</a:t>
            </a:r>
            <a:r>
              <a:rPr lang="en-US" sz="2400" b="1" dirty="0" smtClean="0">
                <a:latin typeface="Baskerville Old Face" pitchFamily="18" charset="0"/>
              </a:rPr>
              <a:t> and Snapdeal.com have a limited mode of payment</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252740628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62</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6367549" y="4322618"/>
            <a:ext cx="5503026" cy="830997"/>
          </a:xfrm>
          <a:prstGeom prst="rect">
            <a:avLst/>
          </a:prstGeom>
          <a:noFill/>
        </p:spPr>
        <p:txBody>
          <a:bodyPr wrap="square" rtlCol="0">
            <a:spAutoFit/>
          </a:bodyPr>
          <a:lstStyle/>
          <a:p>
            <a:pPr lvl="0"/>
            <a:r>
              <a:rPr lang="en-US" sz="2400" b="1" dirty="0" smtClean="0">
                <a:latin typeface="Baskerville Old Face" pitchFamily="18" charset="0"/>
              </a:rPr>
              <a:t>Paytm.com, snapdeal.com, Flipkart.com has a longer delivery period</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243527020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63</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6467302" y="4389120"/>
            <a:ext cx="4804756" cy="1200329"/>
          </a:xfrm>
          <a:prstGeom prst="rect">
            <a:avLst/>
          </a:prstGeom>
          <a:noFill/>
        </p:spPr>
        <p:txBody>
          <a:bodyPr wrap="square" rtlCol="0">
            <a:spAutoFit/>
          </a:bodyPr>
          <a:lstStyle/>
          <a:p>
            <a:pPr lvl="0"/>
            <a:r>
              <a:rPr lang="en-US" sz="2400" b="1" dirty="0" smtClean="0">
                <a:latin typeface="Baskerville Old Face" pitchFamily="18" charset="0"/>
              </a:rPr>
              <a:t>The website/application design of </a:t>
            </a:r>
            <a:r>
              <a:rPr lang="en-US" sz="2400" b="1" dirty="0" err="1" smtClean="0">
                <a:latin typeface="Baskerville Old Face" pitchFamily="18" charset="0"/>
              </a:rPr>
              <a:t>Amazon.in</a:t>
            </a:r>
            <a:r>
              <a:rPr lang="en-US" sz="2400" b="1" dirty="0" smtClean="0">
                <a:latin typeface="Baskerville Old Face" pitchFamily="18" charset="0"/>
              </a:rPr>
              <a:t> and Paytm.com changes on a regular basis</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406505443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64</a:t>
            </a:fld>
            <a:endParaRPr lang="en-US" dirty="0"/>
          </a:p>
        </p:txBody>
      </p:sp>
      <p:pic>
        <p:nvPicPr>
          <p:cNvPr id="4" name="Picture 3"/>
          <p:cNvPicPr>
            <a:picLocks noChangeAspect="1"/>
          </p:cNvPicPr>
          <p:nvPr/>
        </p:nvPicPr>
        <p:blipFill>
          <a:blip r:embed="rId2" cstate="print"/>
          <a:stretch>
            <a:fillRect/>
          </a:stretch>
        </p:blipFill>
        <p:spPr>
          <a:xfrm>
            <a:off x="0" y="0"/>
            <a:ext cx="12191999" cy="6858000"/>
          </a:xfrm>
          <a:prstGeom prst="rect">
            <a:avLst/>
          </a:prstGeom>
        </p:spPr>
      </p:pic>
      <p:sp>
        <p:nvSpPr>
          <p:cNvPr id="5" name="TextBox 4"/>
          <p:cNvSpPr txBox="1"/>
          <p:nvPr/>
        </p:nvSpPr>
        <p:spPr>
          <a:xfrm>
            <a:off x="5669280" y="4621876"/>
            <a:ext cx="6068291" cy="1200329"/>
          </a:xfrm>
          <a:prstGeom prst="rect">
            <a:avLst/>
          </a:prstGeom>
          <a:noFill/>
        </p:spPr>
        <p:txBody>
          <a:bodyPr wrap="square" rtlCol="0">
            <a:spAutoFit/>
          </a:bodyPr>
          <a:lstStyle/>
          <a:p>
            <a:pPr lvl="0"/>
            <a:r>
              <a:rPr lang="en-US" sz="2400" b="1" dirty="0" smtClean="0">
                <a:latin typeface="Baskerville Old Face" pitchFamily="18" charset="0"/>
              </a:rPr>
              <a:t>There is frequent interruption while switching from one page to another on </a:t>
            </a:r>
            <a:r>
              <a:rPr lang="en-US" sz="2400" b="1" dirty="0" err="1" smtClean="0">
                <a:latin typeface="Baskerville Old Face" pitchFamily="18" charset="0"/>
              </a:rPr>
              <a:t>Amazon.in</a:t>
            </a:r>
            <a:r>
              <a:rPr lang="en-US" sz="2400" b="1" dirty="0" smtClean="0">
                <a:latin typeface="Baskerville Old Face" pitchFamily="18" charset="0"/>
              </a:rPr>
              <a:t>, </a:t>
            </a:r>
            <a:r>
              <a:rPr lang="en-US" sz="2400" b="1" dirty="0" err="1" smtClean="0">
                <a:latin typeface="Baskerville Old Face" pitchFamily="18" charset="0"/>
              </a:rPr>
              <a:t>Myntra.in</a:t>
            </a:r>
            <a:r>
              <a:rPr lang="en-US" sz="2400" b="1" dirty="0" smtClean="0">
                <a:latin typeface="Baskerville Old Face" pitchFamily="18" charset="0"/>
              </a:rPr>
              <a:t>, Snapdeal.com, and Paytm.com</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207189457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65</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6035040" y="4572000"/>
            <a:ext cx="5303520" cy="830997"/>
          </a:xfrm>
          <a:prstGeom prst="rect">
            <a:avLst/>
          </a:prstGeom>
          <a:noFill/>
        </p:spPr>
        <p:txBody>
          <a:bodyPr wrap="square" rtlCol="0">
            <a:spAutoFit/>
          </a:bodyPr>
          <a:lstStyle/>
          <a:p>
            <a:pPr lvl="0"/>
            <a:r>
              <a:rPr lang="en-US" sz="2400" b="1" dirty="0" smtClean="0">
                <a:latin typeface="Baskerville Old Face" pitchFamily="18" charset="0"/>
              </a:rPr>
              <a:t>The </a:t>
            </a:r>
            <a:r>
              <a:rPr lang="en-US" sz="2400" b="1" dirty="0" err="1" smtClean="0">
                <a:latin typeface="Baskerville Old Face" pitchFamily="18" charset="0"/>
              </a:rPr>
              <a:t>Amazon.in</a:t>
            </a:r>
            <a:r>
              <a:rPr lang="en-US" sz="2400" b="1" dirty="0" smtClean="0">
                <a:latin typeface="Baskerville Old Face" pitchFamily="18" charset="0"/>
              </a:rPr>
              <a:t> and Flipkart.com websites are still as efficient as before</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52406206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66</a:t>
            </a:fld>
            <a:endParaRPr lang="en-US" dirty="0"/>
          </a:p>
        </p:txBody>
      </p:sp>
      <p:pic>
        <p:nvPicPr>
          <p:cNvPr id="4" name="Picture 3"/>
          <p:cNvPicPr>
            <a:picLocks noChangeAspect="1"/>
          </p:cNvPicPr>
          <p:nvPr/>
        </p:nvPicPr>
        <p:blipFill>
          <a:blip r:embed="rId2" cstate="print"/>
          <a:stretch>
            <a:fillRect/>
          </a:stretch>
        </p:blipFill>
        <p:spPr>
          <a:xfrm>
            <a:off x="0" y="0"/>
            <a:ext cx="12192000" cy="6858000"/>
          </a:xfrm>
          <a:prstGeom prst="rect">
            <a:avLst/>
          </a:prstGeom>
        </p:spPr>
      </p:pic>
      <p:sp>
        <p:nvSpPr>
          <p:cNvPr id="5" name="TextBox 4"/>
          <p:cNvSpPr txBox="1"/>
          <p:nvPr/>
        </p:nvSpPr>
        <p:spPr>
          <a:xfrm>
            <a:off x="6683433" y="4538749"/>
            <a:ext cx="5270269" cy="1200329"/>
          </a:xfrm>
          <a:prstGeom prst="rect">
            <a:avLst/>
          </a:prstGeom>
          <a:noFill/>
        </p:spPr>
        <p:txBody>
          <a:bodyPr wrap="square" rtlCol="0">
            <a:spAutoFit/>
          </a:bodyPr>
          <a:lstStyle/>
          <a:p>
            <a:pPr lvl="0"/>
            <a:r>
              <a:rPr lang="en-US" sz="2400" b="1" dirty="0" smtClean="0">
                <a:latin typeface="Baskerville Old Face" pitchFamily="18" charset="0"/>
              </a:rPr>
              <a:t>The top recommended Indian internet store websites appear to be </a:t>
            </a:r>
            <a:r>
              <a:rPr lang="en-US" sz="2400" b="1" dirty="0" err="1" smtClean="0">
                <a:latin typeface="Baskerville Old Face" pitchFamily="18" charset="0"/>
              </a:rPr>
              <a:t>Amazon.in</a:t>
            </a:r>
            <a:r>
              <a:rPr lang="en-US" sz="2400" b="1" dirty="0" smtClean="0">
                <a:latin typeface="Baskerville Old Face" pitchFamily="18" charset="0"/>
              </a:rPr>
              <a:t> and Flipkart.com</a:t>
            </a:r>
            <a:r>
              <a:rPr lang="en-US" sz="2400" b="1" dirty="0" smtClean="0">
                <a:latin typeface="Baskerville Old Face" pitchFamily="18" charset="0"/>
              </a:rPr>
              <a:t>.</a:t>
            </a:r>
            <a:endParaRPr lang="en-US" sz="2400" b="1" dirty="0" smtClean="0">
              <a:latin typeface="Baskerville Old Face" pitchFamily="18" charset="0"/>
            </a:endParaRPr>
          </a:p>
        </p:txBody>
      </p:sp>
    </p:spTree>
    <p:extLst>
      <p:ext uri="{BB962C8B-B14F-4D97-AF65-F5344CB8AC3E}">
        <p14:creationId xmlns="" xmlns:p14="http://schemas.microsoft.com/office/powerpoint/2010/main" val="305106505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4454" y="298623"/>
            <a:ext cx="10515600" cy="1325563"/>
          </a:xfrm>
        </p:spPr>
        <p:txBody>
          <a:bodyPr/>
          <a:lstStyle/>
          <a:p>
            <a:r>
              <a:rPr lang="en-US" dirty="0" smtClean="0"/>
              <a:t>Conclusion</a:t>
            </a:r>
            <a:endParaRPr lang="en-US" dirty="0"/>
          </a:p>
        </p:txBody>
      </p:sp>
      <p:sp>
        <p:nvSpPr>
          <p:cNvPr id="3" name="Slide Number Placeholder 2"/>
          <p:cNvSpPr>
            <a:spLocks noGrp="1"/>
          </p:cNvSpPr>
          <p:nvPr>
            <p:ph type="sldNum" sz="quarter" idx="12"/>
          </p:nvPr>
        </p:nvSpPr>
        <p:spPr/>
        <p:txBody>
          <a:bodyPr/>
          <a:lstStyle/>
          <a:p>
            <a:fld id="{82EE24B5-652C-4DB5-B7C3-B5BBEC1280B1}" type="slidenum">
              <a:rPr lang="en-US" smtClean="0"/>
              <a:pPr/>
              <a:t>67</a:t>
            </a:fld>
            <a:endParaRPr lang="en-US" dirty="0"/>
          </a:p>
        </p:txBody>
      </p:sp>
      <p:sp>
        <p:nvSpPr>
          <p:cNvPr id="4" name="TextBox 3"/>
          <p:cNvSpPr txBox="1"/>
          <p:nvPr/>
        </p:nvSpPr>
        <p:spPr>
          <a:xfrm>
            <a:off x="964276" y="1612670"/>
            <a:ext cx="10906299" cy="4401205"/>
          </a:xfrm>
          <a:prstGeom prst="rect">
            <a:avLst/>
          </a:prstGeom>
          <a:noFill/>
        </p:spPr>
        <p:txBody>
          <a:bodyPr wrap="square" rtlCol="0">
            <a:spAutoFit/>
          </a:bodyPr>
          <a:lstStyle/>
          <a:p>
            <a:r>
              <a:rPr lang="en-US" sz="2000" dirty="0" smtClean="0"/>
              <a:t>The purpose of this study is to understand the influence of utilitarian values, hedonic values, customer experience and perceived risk on E-commerce customer satisfaction in India.</a:t>
            </a:r>
          </a:p>
          <a:p>
            <a:r>
              <a:rPr lang="en-US" sz="2000" dirty="0" smtClean="0"/>
              <a:t> </a:t>
            </a:r>
          </a:p>
          <a:p>
            <a:r>
              <a:rPr lang="en-US" sz="2000" dirty="0" smtClean="0"/>
              <a:t>The analysis shows that the Utilitarian Value significantly influences Customer Satisfaction, meaning that the level of Utilitarian Value of e-commerce customers will affect the level of Customer Satisfaction. In other words, the better (higher) Utilitarian Value given by e-commerce products will lead to satisfaction with customers. Hedonic Value significantly influences Customer Satisfaction, meaning that the high and low Hedonic Value of e-commerce customers will affect the level of Customer Satisfaction. In other words, the higher the Hedonic Value given by e-commerce products will lead to the satisfaction of e-commerce customers.</a:t>
            </a:r>
          </a:p>
          <a:p>
            <a:r>
              <a:rPr lang="en-US" sz="2000" dirty="0" smtClean="0"/>
              <a:t> </a:t>
            </a:r>
          </a:p>
          <a:p>
            <a:r>
              <a:rPr lang="en-US" sz="2000" dirty="0" smtClean="0"/>
              <a:t>Based on all the factors mentioned above, we see Amazon and </a:t>
            </a:r>
            <a:r>
              <a:rPr lang="en-US" sz="2000" dirty="0" err="1" smtClean="0"/>
              <a:t>Flipkart</a:t>
            </a:r>
            <a:r>
              <a:rPr lang="en-US" sz="2000" dirty="0" smtClean="0"/>
              <a:t> are doing great in their performance on customer satisfaction and retention.</a:t>
            </a:r>
          </a:p>
          <a:p>
            <a:endParaRPr lang="en-US" sz="20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6" descr="Girl with documents">
            <a:extLst>
              <a:ext uri="{FF2B5EF4-FFF2-40B4-BE49-F238E27FC236}">
                <a16:creationId xmlns="" xmlns:a16="http://schemas.microsoft.com/office/drawing/2014/main" id="{BD5BAEF8-04EE-4148-AB9D-25427A926896}"/>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201" y="675"/>
            <a:ext cx="12189600" cy="6856650"/>
          </a:xfrm>
          <a:prstGeom prst="rect">
            <a:avLst/>
          </a:prstGeom>
        </p:spPr>
      </p:pic>
      <p:sp>
        <p:nvSpPr>
          <p:cNvPr id="5" name="Content Placeholder 4">
            <a:extLst>
              <a:ext uri="{FF2B5EF4-FFF2-40B4-BE49-F238E27FC236}">
                <a16:creationId xmlns="" xmlns:a16="http://schemas.microsoft.com/office/drawing/2014/main" id="{D5537408-2125-4CE5-92A7-F7E0FCBA31D0}"/>
              </a:ext>
            </a:extLst>
          </p:cNvPr>
          <p:cNvSpPr txBox="1">
            <a:spLocks/>
          </p:cNvSpPr>
          <p:nvPr/>
        </p:nvSpPr>
        <p:spPr>
          <a:xfrm>
            <a:off x="-1" y="1341439"/>
            <a:ext cx="6348413" cy="4140200"/>
          </a:xfrm>
          <a:prstGeom prst="rect">
            <a:avLst/>
          </a:prstGeom>
          <a:solidFill>
            <a:schemeClr val="accent2"/>
          </a:solidFill>
        </p:spPr>
        <p:txBody>
          <a:bodyPr lIns="1548000" tIns="216000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16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100"/>
              </a:spcBef>
              <a:buFont typeface="Arial" panose="020B0604020202020204" pitchFamily="34" charset="0"/>
              <a:buNone/>
            </a:pPr>
            <a:r>
              <a:rPr lang="en-US" sz="2500" b="1" i="1" spc="60" dirty="0" err="1" smtClean="0">
                <a:solidFill>
                  <a:schemeClr val="bg2">
                    <a:lumMod val="20000"/>
                    <a:lumOff val="80000"/>
                    <a:alpha val="75000"/>
                  </a:schemeClr>
                </a:solidFill>
                <a:cs typeface="Arial"/>
              </a:rPr>
              <a:t>Nasheed</a:t>
            </a:r>
            <a:r>
              <a:rPr lang="en-US" sz="2500" b="1" i="1" spc="60" dirty="0" smtClean="0">
                <a:solidFill>
                  <a:schemeClr val="bg2">
                    <a:lumMod val="20000"/>
                    <a:lumOff val="80000"/>
                    <a:alpha val="75000"/>
                  </a:schemeClr>
                </a:solidFill>
                <a:cs typeface="Arial"/>
              </a:rPr>
              <a:t> </a:t>
            </a:r>
            <a:r>
              <a:rPr lang="en-US" sz="2500" b="1" i="1" spc="60" dirty="0" err="1" smtClean="0">
                <a:solidFill>
                  <a:schemeClr val="bg2">
                    <a:lumMod val="20000"/>
                    <a:lumOff val="80000"/>
                    <a:alpha val="75000"/>
                  </a:schemeClr>
                </a:solidFill>
                <a:cs typeface="Arial"/>
              </a:rPr>
              <a:t>Asad</a:t>
            </a:r>
            <a:endParaRPr lang="en-US" sz="2500" b="1" i="1" dirty="0" smtClean="0">
              <a:solidFill>
                <a:schemeClr val="bg2">
                  <a:lumMod val="20000"/>
                  <a:lumOff val="80000"/>
                  <a:alpha val="75000"/>
                </a:schemeClr>
              </a:solidFill>
              <a:cs typeface="Arial"/>
            </a:endParaRPr>
          </a:p>
          <a:p>
            <a:pPr marL="0" marR="5080" indent="0">
              <a:buFont typeface="Arial" panose="020B0604020202020204" pitchFamily="34" charset="0"/>
              <a:buNone/>
            </a:pPr>
            <a:r>
              <a:rPr lang="en-US" sz="2500" b="1" i="1" spc="70" dirty="0" smtClean="0">
                <a:solidFill>
                  <a:schemeClr val="bg2">
                    <a:lumMod val="20000"/>
                    <a:lumOff val="80000"/>
                    <a:alpha val="75000"/>
                  </a:schemeClr>
                </a:solidFill>
                <a:cs typeface="Arial"/>
              </a:rPr>
              <a:t>nasheed5feb@gmail.com</a:t>
            </a:r>
            <a:endParaRPr lang="en-US" sz="2500" b="1" i="1" spc="70" dirty="0" smtClean="0">
              <a:solidFill>
                <a:schemeClr val="bg2">
                  <a:lumMod val="20000"/>
                  <a:lumOff val="80000"/>
                  <a:alpha val="75000"/>
                </a:schemeClr>
              </a:solidFill>
              <a:cs typeface="Arial"/>
            </a:endParaRPr>
          </a:p>
          <a:p>
            <a:pPr marL="0" marR="5080" indent="0">
              <a:buFont typeface="Arial" panose="020B0604020202020204" pitchFamily="34" charset="0"/>
              <a:buNone/>
            </a:pPr>
            <a:r>
              <a:rPr lang="en-US" sz="2500" b="1" i="1" spc="45" dirty="0" smtClean="0">
                <a:solidFill>
                  <a:schemeClr val="bg2">
                    <a:lumMod val="20000"/>
                    <a:lumOff val="80000"/>
                    <a:alpha val="75000"/>
                  </a:schemeClr>
                </a:solidFill>
                <a:cs typeface="Arial"/>
              </a:rPr>
              <a:t>9903780787</a:t>
            </a:r>
            <a:endParaRPr lang="en-US" sz="2500" b="1" i="1" dirty="0">
              <a:solidFill>
                <a:schemeClr val="bg2">
                  <a:lumMod val="20000"/>
                  <a:lumOff val="80000"/>
                  <a:alpha val="75000"/>
                </a:schemeClr>
              </a:solidFill>
              <a:cs typeface="Arial"/>
            </a:endParaRPr>
          </a:p>
          <a:p>
            <a:pPr marL="0" indent="0">
              <a:lnSpc>
                <a:spcPct val="125000"/>
              </a:lnSpc>
              <a:buFont typeface="Arial" panose="020B0604020202020204" pitchFamily="34" charset="0"/>
              <a:buNone/>
            </a:pPr>
            <a:endParaRPr lang="en-US" sz="2500" b="1" dirty="0">
              <a:solidFill>
                <a:schemeClr val="bg2">
                  <a:alpha val="50000"/>
                </a:schemeClr>
              </a:solidFill>
            </a:endParaRPr>
          </a:p>
        </p:txBody>
      </p:sp>
      <p:sp>
        <p:nvSpPr>
          <p:cNvPr id="6" name="object 6" descr="Beige rectangle">
            <a:extLst>
              <a:ext uri="{FF2B5EF4-FFF2-40B4-BE49-F238E27FC236}">
                <a16:creationId xmlns="" xmlns:a16="http://schemas.microsoft.com/office/drawing/2014/main" id="{B0C70F64-F3E5-413B-AF4F-E15CE944B761}"/>
              </a:ext>
            </a:extLst>
          </p:cNvPr>
          <p:cNvSpPr/>
          <p:nvPr/>
        </p:nvSpPr>
        <p:spPr>
          <a:xfrm>
            <a:off x="931203" y="2894901"/>
            <a:ext cx="4176000" cy="0"/>
          </a:xfrm>
          <a:custGeom>
            <a:avLst/>
            <a:gdLst/>
            <a:ahLst/>
            <a:cxnLst/>
            <a:rect l="l" t="t" r="r" b="b"/>
            <a:pathLst>
              <a:path w="4206240">
                <a:moveTo>
                  <a:pt x="0" y="0"/>
                </a:moveTo>
                <a:lnTo>
                  <a:pt x="4206240" y="0"/>
                </a:lnTo>
              </a:path>
            </a:pathLst>
          </a:custGeom>
          <a:ln w="54863">
            <a:solidFill>
              <a:schemeClr val="accent1"/>
            </a:solidFill>
          </a:ln>
        </p:spPr>
        <p:txBody>
          <a:bodyPr wrap="square" lIns="0" tIns="0" rIns="0" bIns="0" rtlCol="0"/>
          <a:lstStyle/>
          <a:p>
            <a:endParaRPr lang="en-US" dirty="0"/>
          </a:p>
        </p:txBody>
      </p:sp>
      <p:pic>
        <p:nvPicPr>
          <p:cNvPr id="8" name="Graphic 7" descr="Person icon">
            <a:extLst>
              <a:ext uri="{FF2B5EF4-FFF2-40B4-BE49-F238E27FC236}">
                <a16:creationId xmlns="" xmlns:a16="http://schemas.microsoft.com/office/drawing/2014/main" id="{AC7339AD-1A2B-4702-8C29-5CFB6D1BBB53}"/>
              </a:ext>
            </a:extLst>
          </p:cNvPr>
          <p:cNvPicPr>
            <a:picLocks noChangeAspect="1"/>
          </p:cNvPicPr>
          <p:nvPr/>
        </p:nvPicPr>
        <p:blipFill>
          <a:blip r:embed="rId4" cstate="print">
            <a:extLst>
              <a:ext uri="{96DAC541-7B7A-43D3-8B79-37D633B846F1}">
                <asvg:svgBlip xmlns="" xmlns:asvg="http://schemas.microsoft.com/office/drawing/2016/SVG/main" r:embed="rId5"/>
              </a:ext>
            </a:extLst>
          </a:blip>
          <a:stretch>
            <a:fillRect/>
          </a:stretch>
        </p:blipFill>
        <p:spPr>
          <a:xfrm>
            <a:off x="935237" y="3470503"/>
            <a:ext cx="342900" cy="352425"/>
          </a:xfrm>
          <a:prstGeom prst="rect">
            <a:avLst/>
          </a:prstGeom>
        </p:spPr>
      </p:pic>
      <p:pic>
        <p:nvPicPr>
          <p:cNvPr id="9" name="Graphic 8" descr="Mail icon">
            <a:extLst>
              <a:ext uri="{FF2B5EF4-FFF2-40B4-BE49-F238E27FC236}">
                <a16:creationId xmlns="" xmlns:a16="http://schemas.microsoft.com/office/drawing/2014/main" id="{DE19364B-D5B6-43E8-B6E4-DC0094FA3CDC}"/>
              </a:ext>
            </a:extLst>
          </p:cNvPr>
          <p:cNvPicPr>
            <a:picLocks noChangeAspect="1"/>
          </p:cNvPicPr>
          <p:nvPr/>
        </p:nvPicPr>
        <p:blipFill>
          <a:blip r:embed="rId6" cstate="print">
            <a:extLst>
              <a:ext uri="{96DAC541-7B7A-43D3-8B79-37D633B846F1}">
                <asvg:svgBlip xmlns="" xmlns:asvg="http://schemas.microsoft.com/office/drawing/2016/SVG/main" r:embed="rId7"/>
              </a:ext>
            </a:extLst>
          </a:blip>
          <a:stretch>
            <a:fillRect/>
          </a:stretch>
        </p:blipFill>
        <p:spPr>
          <a:xfrm>
            <a:off x="935237" y="3965704"/>
            <a:ext cx="342900" cy="342900"/>
          </a:xfrm>
          <a:prstGeom prst="rect">
            <a:avLst/>
          </a:prstGeom>
        </p:spPr>
      </p:pic>
      <p:pic>
        <p:nvPicPr>
          <p:cNvPr id="10" name="Graphic 9" descr="Phone icon">
            <a:extLst>
              <a:ext uri="{FF2B5EF4-FFF2-40B4-BE49-F238E27FC236}">
                <a16:creationId xmlns="" xmlns:a16="http://schemas.microsoft.com/office/drawing/2014/main" id="{7821267F-71E4-4DA4-8BC7-EB0916220775}"/>
              </a:ext>
            </a:extLst>
          </p:cNvPr>
          <p:cNvPicPr>
            <a:picLocks noChangeAspect="1"/>
          </p:cNvPicPr>
          <p:nvPr/>
        </p:nvPicPr>
        <p:blipFill>
          <a:blip r:embed="rId8" cstate="print">
            <a:extLst>
              <a:ext uri="{96DAC541-7B7A-43D3-8B79-37D633B846F1}">
                <asvg:svgBlip xmlns="" xmlns:asvg="http://schemas.microsoft.com/office/drawing/2016/SVG/main" r:embed="rId9"/>
              </a:ext>
            </a:extLst>
          </a:blip>
          <a:stretch>
            <a:fillRect/>
          </a:stretch>
        </p:blipFill>
        <p:spPr>
          <a:xfrm>
            <a:off x="935237" y="4451380"/>
            <a:ext cx="342900" cy="342900"/>
          </a:xfrm>
          <a:prstGeom prst="rect">
            <a:avLst/>
          </a:prstGeom>
        </p:spPr>
      </p:pic>
      <p:sp>
        <p:nvSpPr>
          <p:cNvPr id="2" name="Title 1">
            <a:extLst>
              <a:ext uri="{FF2B5EF4-FFF2-40B4-BE49-F238E27FC236}">
                <a16:creationId xmlns="" xmlns:a16="http://schemas.microsoft.com/office/drawing/2014/main" id="{1BD43A5E-77DF-44FD-800D-158434A3ABC6}"/>
              </a:ext>
            </a:extLst>
          </p:cNvPr>
          <p:cNvSpPr>
            <a:spLocks noGrp="1"/>
          </p:cNvSpPr>
          <p:nvPr>
            <p:ph type="title"/>
          </p:nvPr>
        </p:nvSpPr>
        <p:spPr>
          <a:xfrm>
            <a:off x="838200" y="1701559"/>
            <a:ext cx="4859215" cy="1325563"/>
          </a:xfrm>
        </p:spPr>
        <p:txBody>
          <a:bodyPr>
            <a:normAutofit/>
          </a:bodyPr>
          <a:lstStyle/>
          <a:p>
            <a:r>
              <a:rPr lang="en-US" sz="5000" dirty="0">
                <a:solidFill>
                  <a:schemeClr val="bg1"/>
                </a:solidFill>
              </a:rPr>
              <a:t>THANK YOU!</a:t>
            </a:r>
            <a:endParaRPr lang="en-US" sz="5000" dirty="0"/>
          </a:p>
        </p:txBody>
      </p:sp>
    </p:spTree>
    <p:extLst>
      <p:ext uri="{BB962C8B-B14F-4D97-AF65-F5344CB8AC3E}">
        <p14:creationId xmlns="" xmlns:p14="http://schemas.microsoft.com/office/powerpoint/2010/main" val="1486951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7</a:t>
            </a:fld>
            <a:endParaRPr lang="en-US" dirty="0"/>
          </a:p>
        </p:txBody>
      </p:sp>
      <p:pic>
        <p:nvPicPr>
          <p:cNvPr id="4" name="Picture 3"/>
          <p:cNvPicPr>
            <a:picLocks noChangeAspect="1"/>
          </p:cNvPicPr>
          <p:nvPr/>
        </p:nvPicPr>
        <p:blipFill>
          <a:blip r:embed="rId2" cstate="print"/>
          <a:stretch>
            <a:fillRect/>
          </a:stretch>
        </p:blipFill>
        <p:spPr>
          <a:xfrm>
            <a:off x="0" y="1"/>
            <a:ext cx="12192000" cy="6857999"/>
          </a:xfrm>
          <a:prstGeom prst="rect">
            <a:avLst/>
          </a:prstGeom>
        </p:spPr>
      </p:pic>
      <p:sp>
        <p:nvSpPr>
          <p:cNvPr id="5" name="TextBox 4"/>
          <p:cNvSpPr txBox="1"/>
          <p:nvPr/>
        </p:nvSpPr>
        <p:spPr>
          <a:xfrm>
            <a:off x="5985164" y="4006735"/>
            <a:ext cx="5985163" cy="2308324"/>
          </a:xfrm>
          <a:prstGeom prst="rect">
            <a:avLst/>
          </a:prstGeom>
          <a:noFill/>
        </p:spPr>
        <p:txBody>
          <a:bodyPr wrap="square" rtlCol="0">
            <a:spAutoFit/>
          </a:bodyPr>
          <a:lstStyle/>
          <a:p>
            <a:pPr lvl="0"/>
            <a:r>
              <a:rPr lang="en-US" sz="2800" b="1" dirty="0" smtClean="0">
                <a:latin typeface="Baskerville Old Face" pitchFamily="18" charset="0"/>
              </a:rPr>
              <a:t>Among the participants, most of the </a:t>
            </a:r>
            <a:r>
              <a:rPr lang="en-US" sz="3200" b="1" dirty="0" smtClean="0">
                <a:latin typeface="Baskerville Old Face" pitchFamily="18" charset="0"/>
              </a:rPr>
              <a:t>people</a:t>
            </a:r>
            <a:r>
              <a:rPr lang="en-US" sz="2800" b="1" dirty="0" smtClean="0">
                <a:latin typeface="Baskerville Old Face" pitchFamily="18" charset="0"/>
              </a:rPr>
              <a:t> belong to 21-50 years age group. We can conclude that the correspondents are mostly from working class.</a:t>
            </a:r>
          </a:p>
        </p:txBody>
      </p:sp>
    </p:spTree>
    <p:extLst>
      <p:ext uri="{BB962C8B-B14F-4D97-AF65-F5344CB8AC3E}">
        <p14:creationId xmlns="" xmlns:p14="http://schemas.microsoft.com/office/powerpoint/2010/main" val="3556978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8</a:t>
            </a:fld>
            <a:endParaRPr lang="en-US" dirty="0"/>
          </a:p>
        </p:txBody>
      </p:sp>
      <p:pic>
        <p:nvPicPr>
          <p:cNvPr id="4" name="Picture 3"/>
          <p:cNvPicPr>
            <a:picLocks noChangeAspect="1"/>
          </p:cNvPicPr>
          <p:nvPr/>
        </p:nvPicPr>
        <p:blipFill>
          <a:blip r:embed="rId2" cstate="print"/>
          <a:stretch>
            <a:fillRect/>
          </a:stretch>
        </p:blipFill>
        <p:spPr>
          <a:xfrm>
            <a:off x="0" y="1"/>
            <a:ext cx="12191999" cy="6858000"/>
          </a:xfrm>
          <a:prstGeom prst="rect">
            <a:avLst/>
          </a:prstGeom>
        </p:spPr>
      </p:pic>
      <p:sp>
        <p:nvSpPr>
          <p:cNvPr id="5" name="TextBox 4"/>
          <p:cNvSpPr txBox="1"/>
          <p:nvPr/>
        </p:nvSpPr>
        <p:spPr>
          <a:xfrm>
            <a:off x="4405745" y="3990109"/>
            <a:ext cx="7414953" cy="2554545"/>
          </a:xfrm>
          <a:prstGeom prst="rect">
            <a:avLst/>
          </a:prstGeom>
          <a:noFill/>
        </p:spPr>
        <p:txBody>
          <a:bodyPr wrap="square" rtlCol="0">
            <a:spAutoFit/>
          </a:bodyPr>
          <a:lstStyle/>
          <a:p>
            <a:pPr lvl="0"/>
            <a:r>
              <a:rPr lang="en-US" sz="3200" b="1" dirty="0" smtClean="0">
                <a:latin typeface="Baskerville Old Face" pitchFamily="18" charset="0"/>
              </a:rPr>
              <a:t>Around 54% of the participants have been shopping for more than 3 years and a considerable amount of people (around 17%) who are shopping since less than one year.</a:t>
            </a:r>
          </a:p>
        </p:txBody>
      </p:sp>
    </p:spTree>
    <p:extLst>
      <p:ext uri="{BB962C8B-B14F-4D97-AF65-F5344CB8AC3E}">
        <p14:creationId xmlns="" xmlns:p14="http://schemas.microsoft.com/office/powerpoint/2010/main" val="13950479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82EE24B5-652C-4DB5-B7C3-B5BBEC1280B1}" type="slidenum">
              <a:rPr lang="en-US" smtClean="0"/>
              <a:pPr/>
              <a:t>9</a:t>
            </a:fld>
            <a:endParaRPr lang="en-US" dirty="0"/>
          </a:p>
        </p:txBody>
      </p:sp>
      <p:pic>
        <p:nvPicPr>
          <p:cNvPr id="4" name="Picture 3"/>
          <p:cNvPicPr>
            <a:picLocks noChangeAspect="1"/>
          </p:cNvPicPr>
          <p:nvPr/>
        </p:nvPicPr>
        <p:blipFill>
          <a:blip r:embed="rId2" cstate="print"/>
          <a:stretch>
            <a:fillRect/>
          </a:stretch>
        </p:blipFill>
        <p:spPr>
          <a:xfrm>
            <a:off x="0" y="0"/>
            <a:ext cx="12191999" cy="6858000"/>
          </a:xfrm>
          <a:prstGeom prst="rect">
            <a:avLst/>
          </a:prstGeom>
        </p:spPr>
      </p:pic>
      <p:sp>
        <p:nvSpPr>
          <p:cNvPr id="5" name="TextBox 4"/>
          <p:cNvSpPr txBox="1"/>
          <p:nvPr/>
        </p:nvSpPr>
        <p:spPr>
          <a:xfrm>
            <a:off x="6350924" y="1862051"/>
            <a:ext cx="5370021" cy="1569660"/>
          </a:xfrm>
          <a:prstGeom prst="rect">
            <a:avLst/>
          </a:prstGeom>
          <a:noFill/>
        </p:spPr>
        <p:txBody>
          <a:bodyPr wrap="square" rtlCol="0">
            <a:spAutoFit/>
          </a:bodyPr>
          <a:lstStyle/>
          <a:p>
            <a:pPr lvl="0"/>
            <a:r>
              <a:rPr lang="en-US" sz="3200" b="1" dirty="0" smtClean="0">
                <a:latin typeface="Baskerville Old Face" pitchFamily="18" charset="0"/>
              </a:rPr>
              <a:t>The respondents are majorly residing in Delhi, Greater </a:t>
            </a:r>
            <a:r>
              <a:rPr lang="en-US" sz="3200" b="1" dirty="0" err="1" smtClean="0">
                <a:latin typeface="Baskerville Old Face" pitchFamily="18" charset="0"/>
              </a:rPr>
              <a:t>Noida</a:t>
            </a:r>
            <a:r>
              <a:rPr lang="en-US" sz="3200" b="1" dirty="0" smtClean="0">
                <a:latin typeface="Baskerville Old Face" pitchFamily="18" charset="0"/>
              </a:rPr>
              <a:t>, </a:t>
            </a:r>
            <a:r>
              <a:rPr lang="en-US" sz="3200" b="1" dirty="0" err="1" smtClean="0">
                <a:latin typeface="Baskerville Old Face" pitchFamily="18" charset="0"/>
              </a:rPr>
              <a:t>Noida</a:t>
            </a:r>
            <a:r>
              <a:rPr lang="en-US" sz="3200" b="1" dirty="0" smtClean="0">
                <a:latin typeface="Baskerville Old Face" pitchFamily="18" charset="0"/>
              </a:rPr>
              <a:t> and Bangalore.</a:t>
            </a:r>
          </a:p>
        </p:txBody>
      </p:sp>
    </p:spTree>
    <p:extLst>
      <p:ext uri="{BB962C8B-B14F-4D97-AF65-F5344CB8AC3E}">
        <p14:creationId xmlns="" xmlns:p14="http://schemas.microsoft.com/office/powerpoint/2010/main" val="3524917870"/>
      </p:ext>
    </p:extLst>
  </p:cSld>
  <p:clrMapOvr>
    <a:masterClrMapping/>
  </p:clrMapOvr>
</p:sld>
</file>

<file path=ppt/theme/theme1.xml><?xml version="1.0" encoding="utf-8"?>
<a:theme xmlns:a="http://schemas.openxmlformats.org/drawingml/2006/main" name="Office Theme">
  <a:themeElements>
    <a:clrScheme name="Custom 30">
      <a:dk1>
        <a:sysClr val="windowText" lastClr="000000"/>
      </a:dk1>
      <a:lt1>
        <a:sysClr val="window" lastClr="FFFFFF"/>
      </a:lt1>
      <a:dk2>
        <a:srgbClr val="00292E"/>
      </a:dk2>
      <a:lt2>
        <a:srgbClr val="64B2C1"/>
      </a:lt2>
      <a:accent1>
        <a:srgbClr val="F0CDA1"/>
      </a:accent1>
      <a:accent2>
        <a:srgbClr val="107082"/>
      </a:accent2>
      <a:accent3>
        <a:srgbClr val="054854"/>
      </a:accent3>
      <a:accent4>
        <a:srgbClr val="00AEEF"/>
      </a:accent4>
      <a:accent5>
        <a:srgbClr val="F99927"/>
      </a:accent5>
      <a:accent6>
        <a:srgbClr val="EC7216"/>
      </a:accent6>
      <a:hlink>
        <a:srgbClr val="000000"/>
      </a:hlink>
      <a:folHlink>
        <a:srgbClr val="000000"/>
      </a:folHlink>
    </a:clrScheme>
    <a:fontScheme name="Custom 24">
      <a:majorFont>
        <a:latin typeface="Gill Sans MT"/>
        <a:ea typeface=""/>
        <a:cs typeface=""/>
      </a:majorFont>
      <a:minorFont>
        <a:latin typeface="Arial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 xmlns:thm15="http://schemas.microsoft.com/office/thememl/2012/main" name="TM45022061_Professional services marketing plan_SL_V1" id="{B214D568-CC3C-4109-877A-D7A12976D35F}" vid="{D425069E-A49A-4A86-9A62-1864F0635A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426FE2C-7640-4BF0-9D68-FDFD4151FD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C118CE8-9293-4220-BA3B-5D353B13ABC9}">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2DDA16B-F3AC-4A5B-9F5F-6F5A8F47A9E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Professional services marketing plan</Template>
  <TotalTime>0</TotalTime>
  <Words>1370</Words>
  <Application>Microsoft Office PowerPoint</Application>
  <PresentationFormat>Custom</PresentationFormat>
  <Paragraphs>178</Paragraphs>
  <Slides>68</Slides>
  <Notes>7</Notes>
  <HiddenSlides>0</HiddenSlides>
  <MMClips>0</MMClips>
  <ScaleCrop>false</ScaleCrop>
  <HeadingPairs>
    <vt:vector size="4" baseType="variant">
      <vt:variant>
        <vt:lpstr>Theme</vt:lpstr>
      </vt:variant>
      <vt:variant>
        <vt:i4>1</vt:i4>
      </vt:variant>
      <vt:variant>
        <vt:lpstr>Slide Titles</vt:lpstr>
      </vt:variant>
      <vt:variant>
        <vt:i4>68</vt:i4>
      </vt:variant>
    </vt:vector>
  </HeadingPairs>
  <TitlesOfParts>
    <vt:vector size="69" baseType="lpstr">
      <vt:lpstr>Office Theme</vt:lpstr>
      <vt:lpstr>Slide 1</vt:lpstr>
      <vt:lpstr>Slide 2</vt:lpstr>
      <vt:lpstr>Slide 3</vt:lpstr>
      <vt:lpstr>Slide 4</vt:lpstr>
      <vt:lpstr>Slide 5</vt:lpstr>
      <vt:lpstr>Part 1 - Customer Information</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Part 3 - Hedonic Values</vt:lpstr>
      <vt:lpstr>Slide 37</vt:lpstr>
      <vt:lpstr>Slide 38</vt:lpstr>
      <vt:lpstr>Slide 39</vt:lpstr>
      <vt:lpstr>Slide 40</vt:lpstr>
      <vt:lpstr>Part 4 - Perceived Risk</vt:lpstr>
      <vt:lpstr>Slide 42</vt:lpstr>
      <vt:lpstr>Part 5 - Customer Experience</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Conclusion</vt:lpstr>
      <vt:lpstr>THANK YOU!</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2021-09-15T16:55:15Z</dcterms:created>
  <dcterms:modified xsi:type="dcterms:W3CDTF">2021-09-23T09:26:45Z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